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98" r:id="rId2"/>
    <p:sldId id="257" r:id="rId3"/>
    <p:sldId id="260" r:id="rId4"/>
    <p:sldId id="272" r:id="rId5"/>
    <p:sldId id="279" r:id="rId6"/>
    <p:sldId id="281" r:id="rId7"/>
    <p:sldId id="302" r:id="rId8"/>
    <p:sldId id="274" r:id="rId9"/>
    <p:sldId id="283" r:id="rId10"/>
    <p:sldId id="288" r:id="rId11"/>
    <p:sldId id="286" r:id="rId12"/>
    <p:sldId id="292" r:id="rId13"/>
    <p:sldId id="289" r:id="rId14"/>
    <p:sldId id="291" r:id="rId15"/>
    <p:sldId id="294" r:id="rId16"/>
    <p:sldId id="300" r:id="rId17"/>
    <p:sldId id="301" r:id="rId18"/>
    <p:sldId id="295" r:id="rId19"/>
    <p:sldId id="305" r:id="rId20"/>
    <p:sldId id="303" r:id="rId21"/>
  </p:sldIdLst>
  <p:sldSz cx="9144000" cy="5143500" type="screen16x9"/>
  <p:notesSz cx="6858000" cy="9144000"/>
  <p:embeddedFontLst>
    <p:embeddedFont>
      <p:font typeface="Lato" panose="020F0502020204030203" pitchFamily="34" charset="0"/>
      <p:regular r:id="rId23"/>
      <p:bold r:id="rId24"/>
      <p:italic r:id="rId25"/>
      <p:boldItalic r:id="rId26"/>
    </p:embeddedFont>
    <p:embeddedFont>
      <p:font typeface="Oxygen" panose="02000503000000000000" pitchFamily="2" charset="0"/>
      <p:regular r:id="rId27"/>
      <p:bold r:id="rId28"/>
    </p:embeddedFont>
    <p:embeddedFont>
      <p:font typeface="Raleway"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610873E-2FF3-4669-B3DA-3D5623641C5E}">
  <a:tblStyle styleId="{3610873E-2FF3-4669-B3DA-3D5623641C5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1.png>
</file>

<file path=ppt/media/image2.png>
</file>

<file path=ppt/media/image3.png>
</file>

<file path=ppt/media/image4.gif>
</file>

<file path=ppt/media/image5.gif>
</file>

<file path=ppt/media/image6.jpe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cb9a0b074_1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cb9a0b074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33318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36007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07337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58731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73498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92642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94999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00423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8009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79059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57598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4610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d251bb473_0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d251bb473_0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cb9a0b074_1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cb9a0b074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cb9a0b074_1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cb9a0b074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2717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0767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89076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cb9a0b074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cb9a0b074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34794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353535"/>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 id="2147483656" r:id="rId5"/>
    <p:sldLayoutId id="2147483657" r:id="rId6"/>
    <p:sldLayoutId id="2147483658"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5" Type="http://schemas.openxmlformats.org/officeDocument/2006/relationships/hyperlink" Target="https://iitgoffice.sharepoint.com/:v:/s/Grp_notes748/EUZoRQc11CRErUgFGZsnr8IBz4C-9ZJQGA0BIjridoIBHg?e=vzvTsC" TargetMode="External"/><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hyperlink" Target="https://iitgoffice.sharepoint.com/:v:/s/Grp_notes748/EUZoRQc11CRErUgFGZsnr8IBz4C-9ZJQGA0BIjridoIBHg?e=vzvTsC"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gi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6"/>
        <p:cNvGrpSpPr/>
        <p:nvPr/>
      </p:nvGrpSpPr>
      <p:grpSpPr>
        <a:xfrm>
          <a:off x="0" y="0"/>
          <a:ext cx="0" cy="0"/>
          <a:chOff x="0" y="0"/>
          <a:chExt cx="0" cy="0"/>
        </a:xfrm>
      </p:grpSpPr>
      <p:sp>
        <p:nvSpPr>
          <p:cNvPr id="3" name="TextBox 2">
            <a:extLst>
              <a:ext uri="{FF2B5EF4-FFF2-40B4-BE49-F238E27FC236}">
                <a16:creationId xmlns:a16="http://schemas.microsoft.com/office/drawing/2014/main" id="{B232A8B3-6CFF-F10C-1FB2-486C7C243ED9}"/>
              </a:ext>
            </a:extLst>
          </p:cNvPr>
          <p:cNvSpPr txBox="1"/>
          <p:nvPr/>
        </p:nvSpPr>
        <p:spPr>
          <a:xfrm>
            <a:off x="2121694" y="181869"/>
            <a:ext cx="4900612" cy="461665"/>
          </a:xfrm>
          <a:prstGeom prst="rect">
            <a:avLst/>
          </a:prstGeom>
          <a:noFill/>
        </p:spPr>
        <p:txBody>
          <a:bodyPr wrap="square">
            <a:spAutoFit/>
          </a:bodyPr>
          <a:lstStyle/>
          <a:p>
            <a:pPr algn="ctr"/>
            <a:r>
              <a:rPr lang="en" sz="2400" dirty="0">
                <a:solidFill>
                  <a:schemeClr val="bg1"/>
                </a:solidFill>
              </a:rPr>
              <a:t>Vehicle Pre-booking Optimization</a:t>
            </a:r>
            <a:endParaRPr lang="en-IN" sz="2400" dirty="0">
              <a:solidFill>
                <a:schemeClr val="bg1"/>
              </a:solidFill>
            </a:endParaRPr>
          </a:p>
        </p:txBody>
      </p:sp>
      <p:sp>
        <p:nvSpPr>
          <p:cNvPr id="5" name="TextBox 4">
            <a:extLst>
              <a:ext uri="{FF2B5EF4-FFF2-40B4-BE49-F238E27FC236}">
                <a16:creationId xmlns:a16="http://schemas.microsoft.com/office/drawing/2014/main" id="{DB50DC12-EFE5-A92A-8953-AB39ECBEE6DF}"/>
              </a:ext>
            </a:extLst>
          </p:cNvPr>
          <p:cNvSpPr txBox="1"/>
          <p:nvPr/>
        </p:nvSpPr>
        <p:spPr>
          <a:xfrm>
            <a:off x="2286000" y="2510350"/>
            <a:ext cx="4572000" cy="523220"/>
          </a:xfrm>
          <a:prstGeom prst="rect">
            <a:avLst/>
          </a:prstGeom>
          <a:noFill/>
        </p:spPr>
        <p:txBody>
          <a:bodyPr wrap="square">
            <a:spAutoFit/>
          </a:bodyPr>
          <a:lstStyle/>
          <a:p>
            <a:pPr algn="ctr"/>
            <a:r>
              <a:rPr lang="en-IN" b="1" i="0" dirty="0">
                <a:solidFill>
                  <a:schemeClr val="bg1"/>
                </a:solidFill>
                <a:effectLst/>
                <a:latin typeface="Oxygen" panose="02000503000000000000" pitchFamily="2" charset="0"/>
              </a:rPr>
              <a:t> </a:t>
            </a:r>
            <a:r>
              <a:rPr lang="en-IN" b="0" i="0" dirty="0">
                <a:solidFill>
                  <a:schemeClr val="bg1"/>
                </a:solidFill>
                <a:effectLst/>
                <a:latin typeface="Oxygen" panose="02000503000000000000" pitchFamily="2" charset="0"/>
              </a:rPr>
              <a:t>Department of Chemical Engineering</a:t>
            </a:r>
          </a:p>
          <a:p>
            <a:pPr algn="ctr"/>
            <a:r>
              <a:rPr lang="en-IN" dirty="0">
                <a:solidFill>
                  <a:schemeClr val="bg1"/>
                </a:solidFill>
                <a:latin typeface="Oxygen" panose="02000503000000000000" pitchFamily="2" charset="0"/>
              </a:rPr>
              <a:t>IIT </a:t>
            </a:r>
            <a:r>
              <a:rPr lang="en-US" dirty="0">
                <a:solidFill>
                  <a:schemeClr val="bg1"/>
                </a:solidFill>
                <a:latin typeface="Oxygen" panose="02000503000000000000" pitchFamily="2" charset="0"/>
              </a:rPr>
              <a:t>Guwahati </a:t>
            </a:r>
            <a:endParaRPr lang="en-IN" dirty="0">
              <a:solidFill>
                <a:schemeClr val="bg1"/>
              </a:solidFill>
            </a:endParaRPr>
          </a:p>
        </p:txBody>
      </p:sp>
      <p:pic>
        <p:nvPicPr>
          <p:cNvPr id="4098" name="Picture 2" descr="IIT Guwahati - Wikipedia">
            <a:extLst>
              <a:ext uri="{FF2B5EF4-FFF2-40B4-BE49-F238E27FC236}">
                <a16:creationId xmlns:a16="http://schemas.microsoft.com/office/drawing/2014/main" id="{CB9B84DA-B4AE-CA6D-589B-2121370EC9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5681" y="1307100"/>
            <a:ext cx="1132638" cy="114393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8158A0F-AE34-D2E2-E82A-C3B4417170A2}"/>
              </a:ext>
            </a:extLst>
          </p:cNvPr>
          <p:cNvSpPr txBox="1"/>
          <p:nvPr/>
        </p:nvSpPr>
        <p:spPr>
          <a:xfrm>
            <a:off x="2286000" y="3215167"/>
            <a:ext cx="4572000" cy="307777"/>
          </a:xfrm>
          <a:prstGeom prst="rect">
            <a:avLst/>
          </a:prstGeom>
          <a:noFill/>
        </p:spPr>
        <p:txBody>
          <a:bodyPr wrap="square">
            <a:spAutoFit/>
          </a:bodyPr>
          <a:lstStyle/>
          <a:p>
            <a:pPr algn="ctr"/>
            <a:r>
              <a:rPr lang="en-IN" b="1" i="0" dirty="0">
                <a:solidFill>
                  <a:schemeClr val="bg1"/>
                </a:solidFill>
                <a:effectLst/>
                <a:latin typeface="Oxygen" panose="02000503000000000000" pitchFamily="2" charset="0"/>
              </a:rPr>
              <a:t> </a:t>
            </a:r>
            <a:r>
              <a:rPr lang="en-US" b="0" i="0" dirty="0">
                <a:solidFill>
                  <a:schemeClr val="bg1"/>
                </a:solidFill>
                <a:effectLst/>
                <a:latin typeface="Oxygen" panose="02000503000000000000" pitchFamily="2" charset="0"/>
              </a:rPr>
              <a:t>Under the Guidance of Dr. Prakash Kotecha</a:t>
            </a:r>
            <a:endParaRPr lang="en-IN" dirty="0">
              <a:solidFill>
                <a:schemeClr val="bg1"/>
              </a:solidFill>
            </a:endParaRPr>
          </a:p>
        </p:txBody>
      </p:sp>
      <p:sp>
        <p:nvSpPr>
          <p:cNvPr id="9" name="TextBox 8">
            <a:extLst>
              <a:ext uri="{FF2B5EF4-FFF2-40B4-BE49-F238E27FC236}">
                <a16:creationId xmlns:a16="http://schemas.microsoft.com/office/drawing/2014/main" id="{9E0124B7-D2CA-4EDA-8DD5-3D25600626D3}"/>
              </a:ext>
            </a:extLst>
          </p:cNvPr>
          <p:cNvSpPr txBox="1"/>
          <p:nvPr/>
        </p:nvSpPr>
        <p:spPr>
          <a:xfrm>
            <a:off x="2286000" y="3818841"/>
            <a:ext cx="4736306" cy="307777"/>
          </a:xfrm>
          <a:prstGeom prst="rect">
            <a:avLst/>
          </a:prstGeom>
          <a:noFill/>
        </p:spPr>
        <p:txBody>
          <a:bodyPr wrap="square">
            <a:spAutoFit/>
          </a:bodyPr>
          <a:lstStyle/>
          <a:p>
            <a:pPr algn="ctr"/>
            <a:r>
              <a:rPr lang="en-IN" b="1" i="0" dirty="0">
                <a:solidFill>
                  <a:schemeClr val="bg1"/>
                </a:solidFill>
                <a:effectLst/>
                <a:latin typeface="Oxygen" panose="02000503000000000000" pitchFamily="2" charset="0"/>
              </a:rPr>
              <a:t> </a:t>
            </a:r>
            <a:r>
              <a:rPr lang="en-US" b="1" i="0" dirty="0">
                <a:solidFill>
                  <a:schemeClr val="bg1"/>
                </a:solidFill>
                <a:effectLst/>
                <a:latin typeface="Oxygen" panose="02000503000000000000" pitchFamily="2" charset="0"/>
              </a:rPr>
              <a:t>Submitted By – </a:t>
            </a:r>
            <a:r>
              <a:rPr lang="en-US" b="1" i="0" dirty="0" err="1">
                <a:solidFill>
                  <a:schemeClr val="bg1"/>
                </a:solidFill>
                <a:effectLst/>
                <a:latin typeface="Oxygen" panose="02000503000000000000" pitchFamily="2" charset="0"/>
              </a:rPr>
              <a:t>Rishant</a:t>
            </a:r>
            <a:r>
              <a:rPr lang="en-US" b="1" i="0" dirty="0">
                <a:solidFill>
                  <a:schemeClr val="bg1"/>
                </a:solidFill>
                <a:effectLst/>
                <a:latin typeface="Oxygen" panose="02000503000000000000" pitchFamily="2" charset="0"/>
              </a:rPr>
              <a:t> Pal ,</a:t>
            </a:r>
            <a:r>
              <a:rPr lang="en" sz="1400" b="1" dirty="0">
                <a:solidFill>
                  <a:schemeClr val="bg1"/>
                </a:solidFill>
              </a:rPr>
              <a:t>Jashwanth and Bajendra</a:t>
            </a:r>
            <a:endParaRPr lang="en-IN" b="1" dirty="0">
              <a:solidFill>
                <a:schemeClr val="bg1"/>
              </a:solidFill>
            </a:endParaRPr>
          </a:p>
        </p:txBody>
      </p:sp>
    </p:spTree>
    <p:extLst>
      <p:ext uri="{BB962C8B-B14F-4D97-AF65-F5344CB8AC3E}">
        <p14:creationId xmlns:p14="http://schemas.microsoft.com/office/powerpoint/2010/main" val="17112914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535775" y="116300"/>
            <a:ext cx="6946339"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sz="3600" dirty="0">
                <a:solidFill>
                  <a:schemeClr val="bg1"/>
                </a:solidFill>
              </a:rPr>
              <a:t>Algorithm flow</a:t>
            </a:r>
            <a:endParaRPr lang="en-IN" sz="2400" dirty="0">
              <a:solidFill>
                <a:schemeClr val="bg1"/>
              </a:solidFill>
            </a:endParaRPr>
          </a:p>
        </p:txBody>
      </p:sp>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sp>
        <p:nvSpPr>
          <p:cNvPr id="3" name="TextBox 2">
            <a:extLst>
              <a:ext uri="{FF2B5EF4-FFF2-40B4-BE49-F238E27FC236}">
                <a16:creationId xmlns:a16="http://schemas.microsoft.com/office/drawing/2014/main" id="{C044E598-A75D-8A9B-0576-957786F04A43}"/>
              </a:ext>
            </a:extLst>
          </p:cNvPr>
          <p:cNvSpPr txBox="1"/>
          <p:nvPr/>
        </p:nvSpPr>
        <p:spPr>
          <a:xfrm>
            <a:off x="535775" y="884300"/>
            <a:ext cx="9304911" cy="3930948"/>
          </a:xfrm>
          <a:prstGeom prst="rect">
            <a:avLst/>
          </a:prstGeom>
          <a:noFill/>
        </p:spPr>
        <p:txBody>
          <a:bodyPr wrap="square" rtlCol="0">
            <a:spAutoFit/>
          </a:bodyPr>
          <a:lstStyle/>
          <a:p>
            <a:pPr lvl="0" algn="just" fontAlgn="base">
              <a:lnSpc>
                <a:spcPct val="107000"/>
              </a:lnSpc>
              <a:buClr>
                <a:srgbClr val="000000"/>
              </a:buClr>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Fitness = fit(d)                                                                                                                 //d = concatenation of </a:t>
            </a:r>
            <a:r>
              <a:rPr lang="en-US" sz="1300"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si</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and mi </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Lower bound of d(</a:t>
            </a:r>
            <a:r>
              <a:rPr lang="en-US" sz="1300"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lb</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 [start-time </a:t>
            </a:r>
            <a:r>
              <a:rPr lang="en-US" sz="1300"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repelem</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([1],N)]</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Upper bound of d(</a:t>
            </a:r>
            <a:r>
              <a:rPr lang="en-US" sz="1300"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ub</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 [inf(1,N) </a:t>
            </a:r>
            <a:r>
              <a:rPr lang="en-US" sz="1300"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repelem</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([M],N)]</a:t>
            </a:r>
          </a:p>
          <a:p>
            <a:pPr lvl="0" algn="just" fontAlgn="base">
              <a:lnSpc>
                <a:spcPct val="107000"/>
              </a:lnSpc>
              <a:buClr>
                <a:srgbClr val="000000"/>
              </a:buClr>
              <a:buSzPts val="1100"/>
            </a:pP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Define the options for ga plot generation</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t>
            </a:r>
            <a:r>
              <a:rPr lang="en-US" sz="1300"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x,fval</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 </a:t>
            </a:r>
            <a:r>
              <a:rPr lang="en-US" sz="1300" b="1"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ga</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(fitness, 2*N, [], [], [], [],</a:t>
            </a:r>
            <a:r>
              <a:rPr lang="en-US" sz="1300"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lb</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a:t>
            </a:r>
            <a:r>
              <a:rPr lang="en-US" sz="1300"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ub</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 </a:t>
            </a:r>
            <a:r>
              <a:rPr lang="en-US" sz="1300"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intcon</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options)</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The final profit made by the rides is </a:t>
            </a:r>
            <a:r>
              <a:rPr lang="en-US" sz="1300" b="1"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t>
            </a:r>
            <a:r>
              <a:rPr lang="en-US" sz="1300" b="1"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fval</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(the output)</a:t>
            </a:r>
          </a:p>
          <a:p>
            <a:pPr lvl="0" algn="just" fontAlgn="base">
              <a:lnSpc>
                <a:spcPct val="107000"/>
              </a:lnSpc>
              <a:buClr>
                <a:srgbClr val="000000"/>
              </a:buClr>
              <a:buSzPts val="1100"/>
            </a:pP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b="1"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Function</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fit(d):                                                                                                               //calculation of objective function </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Importing the data set containing given values. </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We sort d based on ascending order of start time value </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b="1"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For </a:t>
            </a:r>
            <a:r>
              <a:rPr lang="en-US" sz="1300" b="1"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i</a:t>
            </a:r>
            <a:r>
              <a:rPr lang="en-US" sz="1300" b="1"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 1 : N</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Calculate excess distance to go before next ride for each vehicle(</a:t>
            </a:r>
            <a:r>
              <a:rPr lang="en-US" sz="1300" u="none" strike="noStrike" dirty="0" err="1">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dki</a:t>
            </a: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Calculate the absolute distance for the ride </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lvl="0" algn="just" fontAlgn="base">
              <a:lnSpc>
                <a:spcPct val="107000"/>
              </a:lnSpc>
              <a:buClr>
                <a:srgbClr val="000000"/>
              </a:buClr>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Saving coordinates of the vehicles position after completing each ride </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algn="just" fontAlgn="base">
              <a:lnSpc>
                <a:spcPct val="107000"/>
              </a:lnSpc>
              <a:buSzPts val="1100"/>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                   Calculate the total profit value as described in the objective function with </a:t>
            </a:r>
            <a:r>
              <a:rPr lang="en-US" sz="1300" dirty="0">
                <a:solidFill>
                  <a:schemeClr val="bg1"/>
                </a:solidFill>
                <a:effectLst/>
                <a:latin typeface="Times New Roman" panose="02020603050405020304" pitchFamily="18" charset="0"/>
                <a:ea typeface="SimSun" panose="02010600030101010101" pitchFamily="2" charset="-122"/>
              </a:rPr>
              <a:t>B = 20, PN = 100</a:t>
            </a:r>
            <a:endParaRPr lang="en-IN"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endParaRPr>
          </a:p>
          <a:p>
            <a:pPr marL="457200" algn="just">
              <a:lnSpc>
                <a:spcPct val="107000"/>
              </a:lnSpc>
            </a:pPr>
            <a:r>
              <a:rPr lang="en-US" sz="1300" u="none" strike="noStrike" dirty="0">
                <a:solidFill>
                  <a:schemeClr val="bg1"/>
                </a:solidFill>
                <a:effectLst/>
                <a:uFill>
                  <a:solidFill>
                    <a:srgbClr val="000000"/>
                  </a:solidFill>
                </a:uFill>
                <a:latin typeface="Times New Roman" panose="02020603050405020304" pitchFamily="18" charset="0"/>
                <a:ea typeface="Times New Roman" panose="02020603050405020304" pitchFamily="18" charset="0"/>
                <a:cs typeface="Times New Roman" panose="02020603050405020304" pitchFamily="18" charset="0"/>
              </a:rPr>
              <a:t>For any overlap of rides at any particular time for one vehicle we add a penalty of 1000</a:t>
            </a:r>
            <a:r>
              <a:rPr lang="en-US" sz="1300" dirty="0">
                <a:solidFill>
                  <a:schemeClr val="bg1"/>
                </a:solidFill>
                <a:effectLst/>
                <a:latin typeface="Times New Roman" panose="02020603050405020304" pitchFamily="18" charset="0"/>
                <a:ea typeface="SimSun" panose="02010600030101010101" pitchFamily="2" charset="-122"/>
              </a:rPr>
              <a:t>                </a:t>
            </a:r>
            <a:endParaRPr lang="en-IN" sz="1300" dirty="0">
              <a:solidFill>
                <a:schemeClr val="bg1"/>
              </a:solidFill>
              <a:effectLst/>
              <a:latin typeface="Times New Roman" panose="02020603050405020304" pitchFamily="18" charset="0"/>
              <a:ea typeface="SimSun" panose="02010600030101010101" pitchFamily="2" charset="-122"/>
            </a:endParaRPr>
          </a:p>
          <a:p>
            <a:r>
              <a:rPr lang="en-US" sz="1300" b="1" dirty="0">
                <a:solidFill>
                  <a:schemeClr val="bg1"/>
                </a:solidFill>
                <a:effectLst/>
                <a:latin typeface="Times New Roman" panose="02020603050405020304" pitchFamily="18" charset="0"/>
                <a:ea typeface="SimSun" panose="02010600030101010101" pitchFamily="2" charset="-122"/>
              </a:rPr>
              <a:t>Return :</a:t>
            </a:r>
            <a:r>
              <a:rPr lang="en-US" sz="1300" dirty="0">
                <a:solidFill>
                  <a:schemeClr val="bg1"/>
                </a:solidFill>
                <a:effectLst/>
                <a:latin typeface="Times New Roman" panose="02020603050405020304" pitchFamily="18" charset="0"/>
                <a:ea typeface="SimSun" panose="02010600030101010101" pitchFamily="2" charset="-122"/>
              </a:rPr>
              <a:t> fitness = -P</a:t>
            </a:r>
            <a:endParaRPr lang="en-IN" sz="1300" dirty="0">
              <a:solidFill>
                <a:schemeClr val="bg1"/>
              </a:solidFill>
            </a:endParaRPr>
          </a:p>
        </p:txBody>
      </p:sp>
    </p:spTree>
    <p:extLst>
      <p:ext uri="{BB962C8B-B14F-4D97-AF65-F5344CB8AC3E}">
        <p14:creationId xmlns:p14="http://schemas.microsoft.com/office/powerpoint/2010/main" val="4144757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818803" y="90711"/>
            <a:ext cx="6728625" cy="702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3200" dirty="0">
                <a:solidFill>
                  <a:schemeClr val="dk1"/>
                </a:solidFill>
              </a:rPr>
              <a:t>Flow chart</a:t>
            </a:r>
            <a:endParaRPr lang="en-IN" sz="3200" dirty="0"/>
          </a:p>
        </p:txBody>
      </p:sp>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pic>
        <p:nvPicPr>
          <p:cNvPr id="5" name="Picture 4">
            <a:extLst>
              <a:ext uri="{FF2B5EF4-FFF2-40B4-BE49-F238E27FC236}">
                <a16:creationId xmlns:a16="http://schemas.microsoft.com/office/drawing/2014/main" id="{1646F698-7AE6-1CE3-02EC-8A2A3D8712A8}"/>
              </a:ext>
            </a:extLst>
          </p:cNvPr>
          <p:cNvPicPr>
            <a:picLocks noChangeAspect="1"/>
          </p:cNvPicPr>
          <p:nvPr/>
        </p:nvPicPr>
        <p:blipFill rotWithShape="1">
          <a:blip r:embed="rId3"/>
          <a:srcRect b="4193"/>
          <a:stretch/>
        </p:blipFill>
        <p:spPr>
          <a:xfrm>
            <a:off x="1763487" y="793261"/>
            <a:ext cx="5421087" cy="4350239"/>
          </a:xfrm>
          <a:prstGeom prst="rect">
            <a:avLst/>
          </a:prstGeom>
        </p:spPr>
      </p:pic>
    </p:spTree>
    <p:extLst>
      <p:ext uri="{BB962C8B-B14F-4D97-AF65-F5344CB8AC3E}">
        <p14:creationId xmlns:p14="http://schemas.microsoft.com/office/powerpoint/2010/main" val="1100132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535775" y="116300"/>
            <a:ext cx="6946339"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sz="3600" dirty="0">
                <a:solidFill>
                  <a:schemeClr val="bg1"/>
                </a:solidFill>
              </a:rPr>
              <a:t>Example</a:t>
            </a:r>
            <a:endParaRPr lang="en-IN" sz="2400" dirty="0">
              <a:solidFill>
                <a:schemeClr val="bg1"/>
              </a:solidFill>
            </a:endParaRPr>
          </a:p>
        </p:txBody>
      </p:sp>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sp>
        <p:nvSpPr>
          <p:cNvPr id="5" name="TextBox 4">
            <a:extLst>
              <a:ext uri="{FF2B5EF4-FFF2-40B4-BE49-F238E27FC236}">
                <a16:creationId xmlns:a16="http://schemas.microsoft.com/office/drawing/2014/main" id="{4FD58702-2D98-802E-F48F-18A68AAA5736}"/>
              </a:ext>
            </a:extLst>
          </p:cNvPr>
          <p:cNvSpPr txBox="1"/>
          <p:nvPr/>
        </p:nvSpPr>
        <p:spPr>
          <a:xfrm>
            <a:off x="696686" y="1070766"/>
            <a:ext cx="6633028" cy="1600438"/>
          </a:xfrm>
          <a:prstGeom prst="rect">
            <a:avLst/>
          </a:prstGeom>
          <a:noFill/>
        </p:spPr>
        <p:txBody>
          <a:bodyPr wrap="square">
            <a:spAutoFit/>
          </a:bodyPr>
          <a:lstStyle/>
          <a:p>
            <a:pPr marL="0" lvl="0" indent="0" algn="l" rtl="0">
              <a:spcBef>
                <a:spcPts val="0"/>
              </a:spcBef>
              <a:spcAft>
                <a:spcPts val="0"/>
              </a:spcAft>
              <a:buNone/>
            </a:pPr>
            <a:r>
              <a:rPr lang="en-US" sz="1400" dirty="0">
                <a:solidFill>
                  <a:schemeClr val="bg1"/>
                </a:solidFill>
                <a:effectLst/>
                <a:latin typeface="Raleway" panose="020B0604020202020204" pitchFamily="2" charset="0"/>
                <a:ea typeface="SimSun" panose="02010600030101010101" pitchFamily="2" charset="-122"/>
              </a:rPr>
              <a:t>Consider 4 pre-booked rides and 3 vehicles and all the cars are at position (0,0) initially. Consider a velocity matrix for all the vehicles given by v = [1 0.5 1]. We run the program using GA metaheuristic technique with maximum of 500 iterations and ‘</a:t>
            </a:r>
            <a:r>
              <a:rPr lang="en-US" sz="1400" dirty="0" err="1">
                <a:solidFill>
                  <a:schemeClr val="bg1"/>
                </a:solidFill>
                <a:effectLst/>
                <a:latin typeface="Raleway" panose="020B0604020202020204" pitchFamily="2" charset="0"/>
                <a:ea typeface="SimSun" panose="02010600030101010101" pitchFamily="2" charset="-122"/>
              </a:rPr>
              <a:t>MaxStallGenerations</a:t>
            </a:r>
            <a:r>
              <a:rPr lang="en-US" sz="1400" dirty="0">
                <a:solidFill>
                  <a:schemeClr val="bg1"/>
                </a:solidFill>
                <a:effectLst/>
                <a:latin typeface="Raleway" panose="020B0604020202020204" pitchFamily="2" charset="0"/>
                <a:ea typeface="SimSun" panose="02010600030101010101" pitchFamily="2" charset="-122"/>
              </a:rPr>
              <a:t>’ of 100. </a:t>
            </a:r>
          </a:p>
          <a:p>
            <a:pPr marL="0" lvl="0" indent="0" algn="l" rtl="0">
              <a:spcBef>
                <a:spcPts val="0"/>
              </a:spcBef>
              <a:spcAft>
                <a:spcPts val="0"/>
              </a:spcAft>
              <a:buNone/>
            </a:pPr>
            <a:endParaRPr lang="en-US" sz="1400" dirty="0">
              <a:solidFill>
                <a:schemeClr val="bg1"/>
              </a:solidFill>
              <a:latin typeface="Times New Roman" panose="02020603050405020304" pitchFamily="18" charset="0"/>
              <a:ea typeface="SimSun" panose="02010600030101010101" pitchFamily="2" charset="-122"/>
            </a:endParaRPr>
          </a:p>
          <a:p>
            <a:pPr marL="0" lvl="0" indent="0" algn="l" rtl="0">
              <a:spcBef>
                <a:spcPts val="0"/>
              </a:spcBef>
              <a:spcAft>
                <a:spcPts val="0"/>
              </a:spcAft>
              <a:buNone/>
            </a:pPr>
            <a:r>
              <a:rPr lang="en-US" sz="1400" dirty="0">
                <a:solidFill>
                  <a:schemeClr val="bg1"/>
                </a:solidFill>
                <a:effectLst/>
                <a:latin typeface="Raleway" panose="020B0604020202020204" pitchFamily="2" charset="0"/>
                <a:ea typeface="SimSun" panose="02010600030101010101" pitchFamily="2" charset="-122"/>
              </a:rPr>
              <a:t>The </a:t>
            </a:r>
            <a:r>
              <a:rPr lang="en-US" dirty="0">
                <a:solidFill>
                  <a:schemeClr val="bg1"/>
                </a:solidFill>
                <a:latin typeface="Raleway" panose="020B0604020202020204" pitchFamily="2" charset="0"/>
                <a:ea typeface="SimSun" panose="02010600030101010101" pitchFamily="2" charset="-122"/>
              </a:rPr>
              <a:t>below table</a:t>
            </a:r>
            <a:r>
              <a:rPr lang="en-US" sz="1400" dirty="0">
                <a:solidFill>
                  <a:schemeClr val="bg1"/>
                </a:solidFill>
                <a:effectLst/>
                <a:latin typeface="Raleway" panose="020B0604020202020204" pitchFamily="2" charset="0"/>
                <a:ea typeface="SimSun" panose="02010600030101010101" pitchFamily="2" charset="-122"/>
              </a:rPr>
              <a:t> shows start time, end-time, start destination and end destination for all the rides. </a:t>
            </a:r>
            <a:endParaRPr lang="en-US" sz="1400" dirty="0">
              <a:solidFill>
                <a:schemeClr val="bg1"/>
              </a:solidFill>
              <a:latin typeface="Raleway"/>
              <a:ea typeface="Raleway"/>
              <a:cs typeface="Raleway"/>
              <a:sym typeface="Raleway"/>
            </a:endParaRPr>
          </a:p>
        </p:txBody>
      </p:sp>
      <p:graphicFrame>
        <p:nvGraphicFramePr>
          <p:cNvPr id="3" name="Table 2">
            <a:extLst>
              <a:ext uri="{FF2B5EF4-FFF2-40B4-BE49-F238E27FC236}">
                <a16:creationId xmlns:a16="http://schemas.microsoft.com/office/drawing/2014/main" id="{6A961AC0-E1F4-1DC5-E0E0-96C1E546F1ED}"/>
              </a:ext>
            </a:extLst>
          </p:cNvPr>
          <p:cNvGraphicFramePr>
            <a:graphicFrameLocks noGrp="1"/>
          </p:cNvGraphicFramePr>
          <p:nvPr>
            <p:extLst>
              <p:ext uri="{D42A27DB-BD31-4B8C-83A1-F6EECF244321}">
                <p14:modId xmlns:p14="http://schemas.microsoft.com/office/powerpoint/2010/main" val="3335552650"/>
              </p:ext>
            </p:extLst>
          </p:nvPr>
        </p:nvGraphicFramePr>
        <p:xfrm>
          <a:off x="825954" y="3174796"/>
          <a:ext cx="6194425" cy="1280160"/>
        </p:xfrm>
        <a:graphic>
          <a:graphicData uri="http://schemas.openxmlformats.org/drawingml/2006/table">
            <a:tbl>
              <a:tblPr firstRow="1" firstCol="1" bandRow="1">
                <a:tableStyleId>{3610873E-2FF3-4669-B3DA-3D5623641C5E}</a:tableStyleId>
              </a:tblPr>
              <a:tblGrid>
                <a:gridCol w="633730">
                  <a:extLst>
                    <a:ext uri="{9D8B030D-6E8A-4147-A177-3AD203B41FA5}">
                      <a16:colId xmlns:a16="http://schemas.microsoft.com/office/drawing/2014/main" val="2784276624"/>
                    </a:ext>
                  </a:extLst>
                </a:gridCol>
                <a:gridCol w="617855">
                  <a:extLst>
                    <a:ext uri="{9D8B030D-6E8A-4147-A177-3AD203B41FA5}">
                      <a16:colId xmlns:a16="http://schemas.microsoft.com/office/drawing/2014/main" val="1559654237"/>
                    </a:ext>
                  </a:extLst>
                </a:gridCol>
                <a:gridCol w="617855">
                  <a:extLst>
                    <a:ext uri="{9D8B030D-6E8A-4147-A177-3AD203B41FA5}">
                      <a16:colId xmlns:a16="http://schemas.microsoft.com/office/drawing/2014/main" val="3705008477"/>
                    </a:ext>
                  </a:extLst>
                </a:gridCol>
                <a:gridCol w="617855">
                  <a:extLst>
                    <a:ext uri="{9D8B030D-6E8A-4147-A177-3AD203B41FA5}">
                      <a16:colId xmlns:a16="http://schemas.microsoft.com/office/drawing/2014/main" val="2782885395"/>
                    </a:ext>
                  </a:extLst>
                </a:gridCol>
                <a:gridCol w="617855">
                  <a:extLst>
                    <a:ext uri="{9D8B030D-6E8A-4147-A177-3AD203B41FA5}">
                      <a16:colId xmlns:a16="http://schemas.microsoft.com/office/drawing/2014/main" val="2362734676"/>
                    </a:ext>
                  </a:extLst>
                </a:gridCol>
                <a:gridCol w="617855">
                  <a:extLst>
                    <a:ext uri="{9D8B030D-6E8A-4147-A177-3AD203B41FA5}">
                      <a16:colId xmlns:a16="http://schemas.microsoft.com/office/drawing/2014/main" val="63259478"/>
                    </a:ext>
                  </a:extLst>
                </a:gridCol>
                <a:gridCol w="617855">
                  <a:extLst>
                    <a:ext uri="{9D8B030D-6E8A-4147-A177-3AD203B41FA5}">
                      <a16:colId xmlns:a16="http://schemas.microsoft.com/office/drawing/2014/main" val="2043393552"/>
                    </a:ext>
                  </a:extLst>
                </a:gridCol>
                <a:gridCol w="617855">
                  <a:extLst>
                    <a:ext uri="{9D8B030D-6E8A-4147-A177-3AD203B41FA5}">
                      <a16:colId xmlns:a16="http://schemas.microsoft.com/office/drawing/2014/main" val="4013980327"/>
                    </a:ext>
                  </a:extLst>
                </a:gridCol>
                <a:gridCol w="617855">
                  <a:extLst>
                    <a:ext uri="{9D8B030D-6E8A-4147-A177-3AD203B41FA5}">
                      <a16:colId xmlns:a16="http://schemas.microsoft.com/office/drawing/2014/main" val="910705995"/>
                    </a:ext>
                  </a:extLst>
                </a:gridCol>
                <a:gridCol w="617855">
                  <a:extLst>
                    <a:ext uri="{9D8B030D-6E8A-4147-A177-3AD203B41FA5}">
                      <a16:colId xmlns:a16="http://schemas.microsoft.com/office/drawing/2014/main" val="949698880"/>
                    </a:ext>
                  </a:extLst>
                </a:gridCol>
              </a:tblGrid>
              <a:tr h="0">
                <a:tc rowSpan="2">
                  <a:txBody>
                    <a:bodyPr/>
                    <a:lstStyle/>
                    <a:p>
                      <a:pPr algn="ctr"/>
                      <a:r>
                        <a:rPr lang="en-US" sz="1400" dirty="0">
                          <a:solidFill>
                            <a:schemeClr val="bg1"/>
                          </a:solidFill>
                          <a:effectLst/>
                        </a:rPr>
                        <a:t>Rides</a:t>
                      </a:r>
                      <a:endParaRPr lang="en-IN" sz="1000" dirty="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gridSpan="3">
                  <a:txBody>
                    <a:bodyPr/>
                    <a:lstStyle/>
                    <a:p>
                      <a:pPr algn="ctr"/>
                      <a:r>
                        <a:rPr lang="en-US" sz="1400">
                          <a:solidFill>
                            <a:schemeClr val="bg1"/>
                          </a:solidFill>
                          <a:effectLst/>
                        </a:rPr>
                        <a:t>Vehicle time taken</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hMerge="1">
                  <a:txBody>
                    <a:bodyPr/>
                    <a:lstStyle/>
                    <a:p>
                      <a:endParaRPr lang="en-IN"/>
                    </a:p>
                  </a:txBody>
                  <a:tcPr/>
                </a:tc>
                <a:tc hMerge="1">
                  <a:txBody>
                    <a:bodyPr/>
                    <a:lstStyle/>
                    <a:p>
                      <a:endParaRPr lang="en-IN"/>
                    </a:p>
                  </a:txBody>
                  <a:tcPr/>
                </a:tc>
                <a:tc rowSpan="2">
                  <a:txBody>
                    <a:bodyPr/>
                    <a:lstStyle/>
                    <a:p>
                      <a:pPr algn="ctr"/>
                      <a:r>
                        <a:rPr lang="en-US" sz="1400">
                          <a:solidFill>
                            <a:schemeClr val="bg1"/>
                          </a:solidFill>
                          <a:effectLst/>
                        </a:rPr>
                        <a:t>Start time</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rowSpan="2">
                  <a:txBody>
                    <a:bodyPr/>
                    <a:lstStyle/>
                    <a:p>
                      <a:pPr algn="ctr"/>
                      <a:r>
                        <a:rPr lang="en-US" sz="1400" dirty="0">
                          <a:solidFill>
                            <a:schemeClr val="bg1"/>
                          </a:solidFill>
                          <a:effectLst/>
                        </a:rPr>
                        <a:t>End time</a:t>
                      </a:r>
                      <a:endParaRPr lang="en-IN" sz="1000" dirty="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gridSpan="2">
                  <a:txBody>
                    <a:bodyPr/>
                    <a:lstStyle/>
                    <a:p>
                      <a:pPr algn="ctr"/>
                      <a:r>
                        <a:rPr lang="en-US" sz="1400">
                          <a:solidFill>
                            <a:schemeClr val="bg1"/>
                          </a:solidFill>
                          <a:effectLst/>
                        </a:rPr>
                        <a:t>Start point</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hMerge="1">
                  <a:txBody>
                    <a:bodyPr/>
                    <a:lstStyle/>
                    <a:p>
                      <a:endParaRPr lang="en-IN"/>
                    </a:p>
                  </a:txBody>
                  <a:tcPr/>
                </a:tc>
                <a:tc gridSpan="2">
                  <a:txBody>
                    <a:bodyPr/>
                    <a:lstStyle/>
                    <a:p>
                      <a:pPr algn="ctr"/>
                      <a:r>
                        <a:rPr lang="en-US" sz="1400">
                          <a:solidFill>
                            <a:schemeClr val="bg1"/>
                          </a:solidFill>
                          <a:effectLst/>
                        </a:rPr>
                        <a:t>End point</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hMerge="1">
                  <a:txBody>
                    <a:bodyPr/>
                    <a:lstStyle/>
                    <a:p>
                      <a:endParaRPr lang="en-IN"/>
                    </a:p>
                  </a:txBody>
                  <a:tcPr/>
                </a:tc>
                <a:extLst>
                  <a:ext uri="{0D108BD9-81ED-4DB2-BD59-A6C34878D82A}">
                    <a16:rowId xmlns:a16="http://schemas.microsoft.com/office/drawing/2014/main" val="2406399103"/>
                  </a:ext>
                </a:extLst>
              </a:tr>
              <a:tr h="0">
                <a:tc vMerge="1">
                  <a:txBody>
                    <a:bodyPr/>
                    <a:lstStyle/>
                    <a:p>
                      <a:endParaRPr lang="en-IN"/>
                    </a:p>
                  </a:txBody>
                  <a:tcPr/>
                </a:tc>
                <a:tc>
                  <a:txBody>
                    <a:bodyPr/>
                    <a:lstStyle/>
                    <a:p>
                      <a:pPr algn="ctr"/>
                      <a:r>
                        <a:rPr lang="en-US" sz="1400">
                          <a:solidFill>
                            <a:schemeClr val="bg1"/>
                          </a:solidFill>
                          <a:effectLst/>
                        </a:rPr>
                        <a:t>C1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C2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C3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vMerge="1">
                  <a:txBody>
                    <a:bodyPr/>
                    <a:lstStyle/>
                    <a:p>
                      <a:endParaRPr lang="en-IN"/>
                    </a:p>
                  </a:txBody>
                  <a:tcPr/>
                </a:tc>
                <a:tc vMerge="1">
                  <a:txBody>
                    <a:bodyPr/>
                    <a:lstStyle/>
                    <a:p>
                      <a:endParaRPr lang="en-IN"/>
                    </a:p>
                  </a:txBody>
                  <a:tcPr/>
                </a:tc>
                <a:tc>
                  <a:txBody>
                    <a:bodyPr/>
                    <a:lstStyle/>
                    <a:p>
                      <a:pPr algn="ctr"/>
                      <a:r>
                        <a:rPr lang="en-US" sz="1400">
                          <a:solidFill>
                            <a:schemeClr val="bg1"/>
                          </a:solidFill>
                          <a:effectLst/>
                        </a:rPr>
                        <a:t>X1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Y1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X2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Y2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extLst>
                  <a:ext uri="{0D108BD9-81ED-4DB2-BD59-A6C34878D82A}">
                    <a16:rowId xmlns:a16="http://schemas.microsoft.com/office/drawing/2014/main" val="1187505836"/>
                  </a:ext>
                </a:extLst>
              </a:tr>
              <a:tr h="0">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8</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10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extLst>
                  <a:ext uri="{0D108BD9-81ED-4DB2-BD59-A6C34878D82A}">
                    <a16:rowId xmlns:a16="http://schemas.microsoft.com/office/drawing/2014/main" val="1825525796"/>
                  </a:ext>
                </a:extLst>
              </a:tr>
              <a:tr h="0">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10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12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20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extLst>
                  <a:ext uri="{0D108BD9-81ED-4DB2-BD59-A6C34878D82A}">
                    <a16:rowId xmlns:a16="http://schemas.microsoft.com/office/drawing/2014/main" val="254365811"/>
                  </a:ext>
                </a:extLst>
              </a:tr>
              <a:tr h="0">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6</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12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extLst>
                  <a:ext uri="{0D108BD9-81ED-4DB2-BD59-A6C34878D82A}">
                    <a16:rowId xmlns:a16="http://schemas.microsoft.com/office/drawing/2014/main" val="2599020273"/>
                  </a:ext>
                </a:extLst>
              </a:tr>
              <a:tr h="0">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12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18</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tc>
                  <a:txBody>
                    <a:bodyPr/>
                    <a:lstStyle/>
                    <a:p>
                      <a:pPr algn="ctr"/>
                      <a:r>
                        <a:rPr lang="en-US" sz="1400" dirty="0">
                          <a:solidFill>
                            <a:schemeClr val="bg1"/>
                          </a:solidFill>
                          <a:effectLst/>
                        </a:rPr>
                        <a:t>0</a:t>
                      </a:r>
                      <a:endParaRPr lang="en-IN" sz="1000" dirty="0">
                        <a:solidFill>
                          <a:schemeClr val="bg1"/>
                        </a:solidFill>
                        <a:effectLst/>
                        <a:latin typeface="Times New Roman" panose="02020603050405020304" pitchFamily="18" charset="0"/>
                        <a:ea typeface="SimSun" panose="02010600030101010101" pitchFamily="2" charset="-122"/>
                      </a:endParaRPr>
                    </a:p>
                  </a:txBody>
                  <a:tcPr marL="68580" marR="68580" marT="0" marB="0">
                    <a:solidFill>
                      <a:schemeClr val="tx1">
                        <a:lumMod val="60000"/>
                        <a:lumOff val="40000"/>
                      </a:schemeClr>
                    </a:solidFill>
                  </a:tcPr>
                </a:tc>
                <a:extLst>
                  <a:ext uri="{0D108BD9-81ED-4DB2-BD59-A6C34878D82A}">
                    <a16:rowId xmlns:a16="http://schemas.microsoft.com/office/drawing/2014/main" val="2522484906"/>
                  </a:ext>
                </a:extLst>
              </a:tr>
            </a:tbl>
          </a:graphicData>
        </a:graphic>
      </p:graphicFrame>
    </p:spTree>
    <p:extLst>
      <p:ext uri="{BB962C8B-B14F-4D97-AF65-F5344CB8AC3E}">
        <p14:creationId xmlns:p14="http://schemas.microsoft.com/office/powerpoint/2010/main" val="1258244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818803" y="90711"/>
            <a:ext cx="6728625" cy="702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3200" dirty="0">
                <a:solidFill>
                  <a:schemeClr val="dk1"/>
                </a:solidFill>
              </a:rPr>
              <a:t>Plots</a:t>
            </a:r>
            <a:endParaRPr lang="en-IN" sz="3200" dirty="0"/>
          </a:p>
        </p:txBody>
      </p:sp>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pic>
        <p:nvPicPr>
          <p:cNvPr id="3" name="Picture 2">
            <a:extLst>
              <a:ext uri="{FF2B5EF4-FFF2-40B4-BE49-F238E27FC236}">
                <a16:creationId xmlns:a16="http://schemas.microsoft.com/office/drawing/2014/main" id="{1418C8C7-6D74-A0E0-7A76-44574D586748}"/>
              </a:ext>
            </a:extLst>
          </p:cNvPr>
          <p:cNvPicPr>
            <a:picLocks noChangeAspect="1"/>
          </p:cNvPicPr>
          <p:nvPr/>
        </p:nvPicPr>
        <p:blipFill>
          <a:blip r:embed="rId3"/>
          <a:stretch>
            <a:fillRect/>
          </a:stretch>
        </p:blipFill>
        <p:spPr>
          <a:xfrm>
            <a:off x="439207" y="595850"/>
            <a:ext cx="8265585" cy="3988145"/>
          </a:xfrm>
          <a:prstGeom prst="rect">
            <a:avLst/>
          </a:prstGeom>
        </p:spPr>
      </p:pic>
      <p:sp>
        <p:nvSpPr>
          <p:cNvPr id="2" name="TextBox 1">
            <a:extLst>
              <a:ext uri="{FF2B5EF4-FFF2-40B4-BE49-F238E27FC236}">
                <a16:creationId xmlns:a16="http://schemas.microsoft.com/office/drawing/2014/main" id="{D51CCBA4-ADA5-AB33-0F3C-D06D326CEF2B}"/>
              </a:ext>
            </a:extLst>
          </p:cNvPr>
          <p:cNvSpPr txBox="1"/>
          <p:nvPr/>
        </p:nvSpPr>
        <p:spPr>
          <a:xfrm>
            <a:off x="1676313" y="4434071"/>
            <a:ext cx="6043613" cy="523220"/>
          </a:xfrm>
          <a:prstGeom prst="rect">
            <a:avLst/>
          </a:prstGeom>
          <a:noFill/>
        </p:spPr>
        <p:txBody>
          <a:bodyPr wrap="square" rtlCol="0">
            <a:spAutoFit/>
          </a:bodyPr>
          <a:lstStyle/>
          <a:p>
            <a:pPr algn="ctr"/>
            <a:r>
              <a:rPr lang="en-US" b="0" i="0" u="none" strike="noStrike" baseline="0" dirty="0">
                <a:solidFill>
                  <a:srgbClr val="000000"/>
                </a:solidFill>
                <a:latin typeface="Times New Roman" panose="02020603050405020304" pitchFamily="18" charset="0"/>
              </a:rPr>
              <a:t>Figure 1: shows best fitness value over the generations (Graph 1) </a:t>
            </a:r>
          </a:p>
          <a:p>
            <a:pPr algn="ctr"/>
            <a:r>
              <a:rPr lang="en-US" b="0" i="0" u="none" strike="noStrike" baseline="0" dirty="0">
                <a:solidFill>
                  <a:srgbClr val="000000"/>
                </a:solidFill>
                <a:latin typeface="Times New Roman" panose="02020603050405020304" pitchFamily="18" charset="0"/>
              </a:rPr>
              <a:t>and log of absolute change in best fitness value over generations (Graph 2) </a:t>
            </a:r>
            <a:endParaRPr lang="en-IN" sz="1100" dirty="0"/>
          </a:p>
        </p:txBody>
      </p:sp>
    </p:spTree>
    <p:extLst>
      <p:ext uri="{BB962C8B-B14F-4D97-AF65-F5344CB8AC3E}">
        <p14:creationId xmlns:p14="http://schemas.microsoft.com/office/powerpoint/2010/main" val="41614908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818803" y="90711"/>
            <a:ext cx="6728625" cy="702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3200" dirty="0">
                <a:solidFill>
                  <a:schemeClr val="dk1"/>
                </a:solidFill>
              </a:rPr>
              <a:t>Plots</a:t>
            </a:r>
            <a:endParaRPr lang="en-IN" sz="3200" dirty="0"/>
          </a:p>
        </p:txBody>
      </p:sp>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pic>
        <p:nvPicPr>
          <p:cNvPr id="4" name="Picture 3">
            <a:extLst>
              <a:ext uri="{FF2B5EF4-FFF2-40B4-BE49-F238E27FC236}">
                <a16:creationId xmlns:a16="http://schemas.microsoft.com/office/drawing/2014/main" id="{3513F420-B803-ED57-7B1F-D63007C9C56C}"/>
              </a:ext>
            </a:extLst>
          </p:cNvPr>
          <p:cNvPicPr>
            <a:picLocks noChangeAspect="1"/>
          </p:cNvPicPr>
          <p:nvPr/>
        </p:nvPicPr>
        <p:blipFill>
          <a:blip r:embed="rId3"/>
          <a:stretch>
            <a:fillRect/>
          </a:stretch>
        </p:blipFill>
        <p:spPr>
          <a:xfrm>
            <a:off x="1710645" y="595850"/>
            <a:ext cx="5392057" cy="4042502"/>
          </a:xfrm>
          <a:prstGeom prst="rect">
            <a:avLst/>
          </a:prstGeom>
        </p:spPr>
      </p:pic>
      <p:sp>
        <p:nvSpPr>
          <p:cNvPr id="3" name="TextBox 2">
            <a:extLst>
              <a:ext uri="{FF2B5EF4-FFF2-40B4-BE49-F238E27FC236}">
                <a16:creationId xmlns:a16="http://schemas.microsoft.com/office/drawing/2014/main" id="{9E524F02-EA67-7D7B-EA64-E6A98AEADF60}"/>
              </a:ext>
            </a:extLst>
          </p:cNvPr>
          <p:cNvSpPr txBox="1"/>
          <p:nvPr/>
        </p:nvSpPr>
        <p:spPr>
          <a:xfrm>
            <a:off x="2120673" y="4547650"/>
            <a:ext cx="4572000" cy="276999"/>
          </a:xfrm>
          <a:prstGeom prst="rect">
            <a:avLst/>
          </a:prstGeom>
          <a:noFill/>
        </p:spPr>
        <p:txBody>
          <a:bodyPr wrap="square">
            <a:spAutoFit/>
          </a:bodyPr>
          <a:lstStyle/>
          <a:p>
            <a:pPr algn="ctr"/>
            <a:r>
              <a:rPr lang="en-US" sz="1200" b="0" i="0" u="none" strike="noStrike" baseline="0" dirty="0">
                <a:solidFill>
                  <a:srgbClr val="000000"/>
                </a:solidFill>
                <a:latin typeface="Times New Roman" panose="02020603050405020304" pitchFamily="18" charset="0"/>
              </a:rPr>
              <a:t>Figure 2: shows the final vehicle and its time allotment to the rides </a:t>
            </a:r>
            <a:endParaRPr lang="en-IN" sz="900" dirty="0"/>
          </a:p>
        </p:txBody>
      </p:sp>
    </p:spTree>
    <p:extLst>
      <p:ext uri="{BB962C8B-B14F-4D97-AF65-F5344CB8AC3E}">
        <p14:creationId xmlns:p14="http://schemas.microsoft.com/office/powerpoint/2010/main" val="18555993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7"/>
        <p:cNvGrpSpPr/>
        <p:nvPr/>
      </p:nvGrpSpPr>
      <p:grpSpPr>
        <a:xfrm>
          <a:off x="0" y="0"/>
          <a:ext cx="0" cy="0"/>
          <a:chOff x="0" y="0"/>
          <a:chExt cx="0" cy="0"/>
        </a:xfrm>
      </p:grpSpPr>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sp>
        <p:nvSpPr>
          <p:cNvPr id="5" name="TextBox 4">
            <a:extLst>
              <a:ext uri="{FF2B5EF4-FFF2-40B4-BE49-F238E27FC236}">
                <a16:creationId xmlns:a16="http://schemas.microsoft.com/office/drawing/2014/main" id="{4FD58702-2D98-802E-F48F-18A68AAA5736}"/>
              </a:ext>
            </a:extLst>
          </p:cNvPr>
          <p:cNvSpPr txBox="1"/>
          <p:nvPr/>
        </p:nvSpPr>
        <p:spPr>
          <a:xfrm>
            <a:off x="435762" y="403990"/>
            <a:ext cx="8093875" cy="2152320"/>
          </a:xfrm>
          <a:prstGeom prst="rect">
            <a:avLst/>
          </a:prstGeom>
          <a:noFill/>
        </p:spPr>
        <p:txBody>
          <a:bodyPr wrap="square">
            <a:spAutoFit/>
          </a:bodyPr>
          <a:lstStyle/>
          <a:p>
            <a:pPr marL="228600" algn="l">
              <a:lnSpc>
                <a:spcPct val="107000"/>
              </a:lnSpc>
            </a:pPr>
            <a:r>
              <a:rPr lang="en-US" dirty="0">
                <a:solidFill>
                  <a:schemeClr val="bg1"/>
                </a:solidFill>
                <a:effectLst/>
                <a:latin typeface="Raleway" pitchFamily="2" charset="0"/>
                <a:ea typeface="SimSun" panose="02010600030101010101" pitchFamily="2" charset="-122"/>
              </a:rPr>
              <a:t>The results obtained in our first example are given in the figure 1 &amp; 2.</a:t>
            </a:r>
            <a:endParaRPr lang="en-IN" dirty="0">
              <a:solidFill>
                <a:schemeClr val="bg1"/>
              </a:solidFill>
              <a:effectLst/>
              <a:latin typeface="Raleway" pitchFamily="2" charset="0"/>
              <a:ea typeface="SimSun" panose="02010600030101010101" pitchFamily="2" charset="-122"/>
            </a:endParaRPr>
          </a:p>
          <a:p>
            <a:pPr marL="228600" algn="l">
              <a:lnSpc>
                <a:spcPct val="107000"/>
              </a:lnSpc>
            </a:pPr>
            <a:r>
              <a:rPr lang="en-US" dirty="0">
                <a:solidFill>
                  <a:schemeClr val="bg1"/>
                </a:solidFill>
                <a:effectLst/>
                <a:latin typeface="Raleway" pitchFamily="2" charset="0"/>
                <a:ea typeface="SimSun" panose="02010600030101010101" pitchFamily="2" charset="-122"/>
              </a:rPr>
              <a:t> </a:t>
            </a:r>
            <a:endParaRPr lang="en-IN" dirty="0">
              <a:solidFill>
                <a:schemeClr val="bg1"/>
              </a:solidFill>
              <a:effectLst/>
              <a:latin typeface="Raleway" pitchFamily="2" charset="0"/>
              <a:ea typeface="SimSun" panose="02010600030101010101" pitchFamily="2" charset="-122"/>
            </a:endParaRPr>
          </a:p>
          <a:p>
            <a:pPr marL="228600" algn="l">
              <a:lnSpc>
                <a:spcPct val="107000"/>
              </a:lnSpc>
            </a:pPr>
            <a:r>
              <a:rPr lang="en-US" dirty="0">
                <a:solidFill>
                  <a:schemeClr val="bg1"/>
                </a:solidFill>
                <a:effectLst/>
                <a:latin typeface="Raleway" pitchFamily="2" charset="0"/>
                <a:ea typeface="SimSun" panose="02010600030101010101" pitchFamily="2" charset="-122"/>
              </a:rPr>
              <a:t>They show that after a certain number of iterations in GA, we get the maximum profit made by all the ride as 216 points. In this way we can easily automate the process of scheduling pre-booked rides and assign the vehicles. </a:t>
            </a:r>
            <a:endParaRPr lang="en-IN" dirty="0">
              <a:solidFill>
                <a:schemeClr val="bg1"/>
              </a:solidFill>
              <a:effectLst/>
              <a:latin typeface="Raleway" pitchFamily="2" charset="0"/>
              <a:ea typeface="SimSun" panose="02010600030101010101" pitchFamily="2" charset="-122"/>
            </a:endParaRPr>
          </a:p>
          <a:p>
            <a:pPr marL="228600" algn="l">
              <a:lnSpc>
                <a:spcPct val="107000"/>
              </a:lnSpc>
            </a:pPr>
            <a:r>
              <a:rPr lang="en-US" dirty="0">
                <a:solidFill>
                  <a:schemeClr val="bg1"/>
                </a:solidFill>
                <a:effectLst/>
                <a:latin typeface="Raleway" pitchFamily="2" charset="0"/>
                <a:ea typeface="SimSun" panose="02010600030101010101" pitchFamily="2" charset="-122"/>
              </a:rPr>
              <a:t> </a:t>
            </a:r>
            <a:endParaRPr lang="en-IN" dirty="0">
              <a:solidFill>
                <a:schemeClr val="bg1"/>
              </a:solidFill>
              <a:effectLst/>
              <a:latin typeface="Raleway" pitchFamily="2" charset="0"/>
              <a:ea typeface="SimSun" panose="02010600030101010101" pitchFamily="2" charset="-122"/>
            </a:endParaRPr>
          </a:p>
          <a:p>
            <a:pPr marL="228600" algn="l">
              <a:lnSpc>
                <a:spcPct val="107000"/>
              </a:lnSpc>
            </a:pPr>
            <a:r>
              <a:rPr lang="en-US" dirty="0">
                <a:solidFill>
                  <a:schemeClr val="bg1"/>
                </a:solidFill>
                <a:effectLst/>
                <a:latin typeface="Raleway" pitchFamily="2" charset="0"/>
                <a:ea typeface="SimSun" panose="02010600030101010101" pitchFamily="2" charset="-122"/>
              </a:rPr>
              <a:t>For verifying the working of our algorithm we have taken another set of data points in Table-2. There we have taken the velocity matrix as v = [1 0.5 1 1 0.2]. Then again we have run our program and calculated the results as earlier in figure-3 &amp; 4.  </a:t>
            </a:r>
            <a:endParaRPr lang="en-IN" dirty="0">
              <a:solidFill>
                <a:schemeClr val="bg1"/>
              </a:solidFill>
              <a:effectLst/>
              <a:latin typeface="Raleway" pitchFamily="2" charset="0"/>
              <a:ea typeface="SimSun" panose="02010600030101010101" pitchFamily="2" charset="-122"/>
            </a:endParaRPr>
          </a:p>
        </p:txBody>
      </p:sp>
      <p:graphicFrame>
        <p:nvGraphicFramePr>
          <p:cNvPr id="4" name="Table 3">
            <a:extLst>
              <a:ext uri="{FF2B5EF4-FFF2-40B4-BE49-F238E27FC236}">
                <a16:creationId xmlns:a16="http://schemas.microsoft.com/office/drawing/2014/main" id="{DDC00FE1-AD6E-A445-A0D6-032396CD2F91}"/>
              </a:ext>
            </a:extLst>
          </p:cNvPr>
          <p:cNvGraphicFramePr>
            <a:graphicFrameLocks noGrp="1"/>
          </p:cNvGraphicFramePr>
          <p:nvPr>
            <p:extLst>
              <p:ext uri="{D42A27DB-BD31-4B8C-83A1-F6EECF244321}">
                <p14:modId xmlns:p14="http://schemas.microsoft.com/office/powerpoint/2010/main" val="1388811383"/>
              </p:ext>
            </p:extLst>
          </p:nvPr>
        </p:nvGraphicFramePr>
        <p:xfrm>
          <a:off x="1223168" y="2943543"/>
          <a:ext cx="6194426" cy="1920240"/>
        </p:xfrm>
        <a:graphic>
          <a:graphicData uri="http://schemas.openxmlformats.org/drawingml/2006/table">
            <a:tbl>
              <a:tblPr firstRow="1" firstCol="1" bandRow="1">
                <a:tableStyleId>{3610873E-2FF3-4669-B3DA-3D5623641C5E}</a:tableStyleId>
              </a:tblPr>
              <a:tblGrid>
                <a:gridCol w="595642">
                  <a:extLst>
                    <a:ext uri="{9D8B030D-6E8A-4147-A177-3AD203B41FA5}">
                      <a16:colId xmlns:a16="http://schemas.microsoft.com/office/drawing/2014/main" val="1217474225"/>
                    </a:ext>
                  </a:extLst>
                </a:gridCol>
                <a:gridCol w="506076">
                  <a:extLst>
                    <a:ext uri="{9D8B030D-6E8A-4147-A177-3AD203B41FA5}">
                      <a16:colId xmlns:a16="http://schemas.microsoft.com/office/drawing/2014/main" val="3111050056"/>
                    </a:ext>
                  </a:extLst>
                </a:gridCol>
                <a:gridCol w="506076">
                  <a:extLst>
                    <a:ext uri="{9D8B030D-6E8A-4147-A177-3AD203B41FA5}">
                      <a16:colId xmlns:a16="http://schemas.microsoft.com/office/drawing/2014/main" val="3085593786"/>
                    </a:ext>
                  </a:extLst>
                </a:gridCol>
                <a:gridCol w="506076">
                  <a:extLst>
                    <a:ext uri="{9D8B030D-6E8A-4147-A177-3AD203B41FA5}">
                      <a16:colId xmlns:a16="http://schemas.microsoft.com/office/drawing/2014/main" val="2323145388"/>
                    </a:ext>
                  </a:extLst>
                </a:gridCol>
                <a:gridCol w="422148">
                  <a:extLst>
                    <a:ext uri="{9D8B030D-6E8A-4147-A177-3AD203B41FA5}">
                      <a16:colId xmlns:a16="http://schemas.microsoft.com/office/drawing/2014/main" val="435014204"/>
                    </a:ext>
                  </a:extLst>
                </a:gridCol>
                <a:gridCol w="506703">
                  <a:extLst>
                    <a:ext uri="{9D8B030D-6E8A-4147-A177-3AD203B41FA5}">
                      <a16:colId xmlns:a16="http://schemas.microsoft.com/office/drawing/2014/main" val="1471846207"/>
                    </a:ext>
                  </a:extLst>
                </a:gridCol>
                <a:gridCol w="572468">
                  <a:extLst>
                    <a:ext uri="{9D8B030D-6E8A-4147-A177-3AD203B41FA5}">
                      <a16:colId xmlns:a16="http://schemas.microsoft.com/office/drawing/2014/main" val="1583145913"/>
                    </a:ext>
                  </a:extLst>
                </a:gridCol>
                <a:gridCol w="552425">
                  <a:extLst>
                    <a:ext uri="{9D8B030D-6E8A-4147-A177-3AD203B41FA5}">
                      <a16:colId xmlns:a16="http://schemas.microsoft.com/office/drawing/2014/main" val="49779147"/>
                    </a:ext>
                  </a:extLst>
                </a:gridCol>
                <a:gridCol w="506703">
                  <a:extLst>
                    <a:ext uri="{9D8B030D-6E8A-4147-A177-3AD203B41FA5}">
                      <a16:colId xmlns:a16="http://schemas.microsoft.com/office/drawing/2014/main" val="3134237969"/>
                    </a:ext>
                  </a:extLst>
                </a:gridCol>
                <a:gridCol w="506703">
                  <a:extLst>
                    <a:ext uri="{9D8B030D-6E8A-4147-A177-3AD203B41FA5}">
                      <a16:colId xmlns:a16="http://schemas.microsoft.com/office/drawing/2014/main" val="2471449911"/>
                    </a:ext>
                  </a:extLst>
                </a:gridCol>
                <a:gridCol w="506703">
                  <a:extLst>
                    <a:ext uri="{9D8B030D-6E8A-4147-A177-3AD203B41FA5}">
                      <a16:colId xmlns:a16="http://schemas.microsoft.com/office/drawing/2014/main" val="3530872482"/>
                    </a:ext>
                  </a:extLst>
                </a:gridCol>
                <a:gridCol w="506703">
                  <a:extLst>
                    <a:ext uri="{9D8B030D-6E8A-4147-A177-3AD203B41FA5}">
                      <a16:colId xmlns:a16="http://schemas.microsoft.com/office/drawing/2014/main" val="182646872"/>
                    </a:ext>
                  </a:extLst>
                </a:gridCol>
              </a:tblGrid>
              <a:tr h="0">
                <a:tc rowSpan="2">
                  <a:txBody>
                    <a:bodyPr/>
                    <a:lstStyle/>
                    <a:p>
                      <a:pPr algn="ctr"/>
                      <a:r>
                        <a:rPr lang="en-US" sz="1400">
                          <a:solidFill>
                            <a:schemeClr val="bg1"/>
                          </a:solidFill>
                          <a:effectLst/>
                        </a:rPr>
                        <a:t>Rides</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gridSpan="5">
                  <a:txBody>
                    <a:bodyPr/>
                    <a:lstStyle/>
                    <a:p>
                      <a:pPr algn="ctr"/>
                      <a:r>
                        <a:rPr lang="en-US" sz="1400">
                          <a:solidFill>
                            <a:schemeClr val="bg1"/>
                          </a:solidFill>
                          <a:effectLst/>
                        </a:rPr>
                        <a:t>Vehicle time taken</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tc hMerge="1">
                  <a:txBody>
                    <a:bodyPr/>
                    <a:lstStyle/>
                    <a:p>
                      <a:endParaRPr lang="en-IN"/>
                    </a:p>
                  </a:txBody>
                  <a:tcPr/>
                </a:tc>
                <a:tc rowSpan="2">
                  <a:txBody>
                    <a:bodyPr/>
                    <a:lstStyle/>
                    <a:p>
                      <a:pPr algn="ctr"/>
                      <a:r>
                        <a:rPr lang="en-US" sz="1400" dirty="0">
                          <a:solidFill>
                            <a:schemeClr val="bg1"/>
                          </a:solidFill>
                          <a:effectLst/>
                        </a:rPr>
                        <a:t>Start time</a:t>
                      </a:r>
                      <a:endParaRPr lang="en-IN" sz="1000" dirty="0">
                        <a:solidFill>
                          <a:schemeClr val="bg1"/>
                        </a:solidFill>
                        <a:effectLst/>
                        <a:latin typeface="Times New Roman" panose="02020603050405020304" pitchFamily="18" charset="0"/>
                        <a:ea typeface="SimSun" panose="02010600030101010101" pitchFamily="2" charset="-122"/>
                      </a:endParaRPr>
                    </a:p>
                  </a:txBody>
                  <a:tcPr marL="68580" marR="68580" marT="0" marB="0"/>
                </a:tc>
                <a:tc rowSpan="2">
                  <a:txBody>
                    <a:bodyPr/>
                    <a:lstStyle/>
                    <a:p>
                      <a:pPr algn="ctr"/>
                      <a:r>
                        <a:rPr lang="en-US" sz="1400">
                          <a:solidFill>
                            <a:schemeClr val="bg1"/>
                          </a:solidFill>
                          <a:effectLst/>
                        </a:rPr>
                        <a:t>End time</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gridSpan="2">
                  <a:txBody>
                    <a:bodyPr/>
                    <a:lstStyle/>
                    <a:p>
                      <a:pPr algn="ctr"/>
                      <a:r>
                        <a:rPr lang="en-US" sz="1400">
                          <a:solidFill>
                            <a:schemeClr val="bg1"/>
                          </a:solidFill>
                          <a:effectLst/>
                        </a:rPr>
                        <a:t>Start point</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hMerge="1">
                  <a:txBody>
                    <a:bodyPr/>
                    <a:lstStyle/>
                    <a:p>
                      <a:endParaRPr lang="en-IN"/>
                    </a:p>
                  </a:txBody>
                  <a:tcPr/>
                </a:tc>
                <a:tc gridSpan="2">
                  <a:txBody>
                    <a:bodyPr/>
                    <a:lstStyle/>
                    <a:p>
                      <a:pPr algn="ctr"/>
                      <a:r>
                        <a:rPr lang="en-US" sz="1400">
                          <a:solidFill>
                            <a:schemeClr val="bg1"/>
                          </a:solidFill>
                          <a:effectLst/>
                        </a:rPr>
                        <a:t>End point</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hMerge="1">
                  <a:txBody>
                    <a:bodyPr/>
                    <a:lstStyle/>
                    <a:p>
                      <a:endParaRPr lang="en-IN"/>
                    </a:p>
                  </a:txBody>
                  <a:tcPr/>
                </a:tc>
                <a:extLst>
                  <a:ext uri="{0D108BD9-81ED-4DB2-BD59-A6C34878D82A}">
                    <a16:rowId xmlns:a16="http://schemas.microsoft.com/office/drawing/2014/main" val="1318416280"/>
                  </a:ext>
                </a:extLst>
              </a:tr>
              <a:tr h="0">
                <a:tc vMerge="1">
                  <a:txBody>
                    <a:bodyPr/>
                    <a:lstStyle/>
                    <a:p>
                      <a:endParaRPr lang="en-IN"/>
                    </a:p>
                  </a:txBody>
                  <a:tcPr/>
                </a:tc>
                <a:tc>
                  <a:txBody>
                    <a:bodyPr/>
                    <a:lstStyle/>
                    <a:p>
                      <a:pPr algn="ctr"/>
                      <a:r>
                        <a:rPr lang="en-US" sz="1400">
                          <a:solidFill>
                            <a:schemeClr val="bg1"/>
                          </a:solidFill>
                          <a:effectLst/>
                        </a:rPr>
                        <a:t>C1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C2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C3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C4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C5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vMerge="1">
                  <a:txBody>
                    <a:bodyPr/>
                    <a:lstStyle/>
                    <a:p>
                      <a:endParaRPr lang="en-IN"/>
                    </a:p>
                  </a:txBody>
                  <a:tcPr/>
                </a:tc>
                <a:tc vMerge="1">
                  <a:txBody>
                    <a:bodyPr/>
                    <a:lstStyle/>
                    <a:p>
                      <a:endParaRPr lang="en-IN"/>
                    </a:p>
                  </a:txBody>
                  <a:tcPr/>
                </a:tc>
                <a:tc>
                  <a:txBody>
                    <a:bodyPr/>
                    <a:lstStyle/>
                    <a:p>
                      <a:pPr algn="ctr"/>
                      <a:r>
                        <a:rPr lang="en-US" sz="1400">
                          <a:solidFill>
                            <a:schemeClr val="bg1"/>
                          </a:solidFill>
                          <a:effectLst/>
                        </a:rPr>
                        <a:t>X1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Y1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X2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Y2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3765055583"/>
                  </a:ext>
                </a:extLst>
              </a:tr>
              <a:tr h="0">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6</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3549685444"/>
                  </a:ext>
                </a:extLst>
              </a:tr>
              <a:tr h="0">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dirty="0">
                          <a:solidFill>
                            <a:schemeClr val="bg1"/>
                          </a:solidFill>
                          <a:effectLst/>
                        </a:rPr>
                        <a:t>4</a:t>
                      </a:r>
                      <a:endParaRPr lang="en-IN" sz="1000" dirty="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1873254715"/>
                  </a:ext>
                </a:extLst>
              </a:tr>
              <a:tr h="0">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6</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9</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499026746"/>
                  </a:ext>
                </a:extLst>
              </a:tr>
              <a:tr h="0">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6</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6</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6</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986171662"/>
                  </a:ext>
                </a:extLst>
              </a:tr>
              <a:tr h="0">
                <a:tc>
                  <a:txBody>
                    <a:bodyPr/>
                    <a:lstStyle/>
                    <a:p>
                      <a:pPr algn="ctr"/>
                      <a:r>
                        <a:rPr lang="en-US" sz="1400">
                          <a:solidFill>
                            <a:schemeClr val="bg1"/>
                          </a:solidFill>
                          <a:effectLst/>
                        </a:rPr>
                        <a:t>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6</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dirty="0">
                          <a:solidFill>
                            <a:schemeClr val="bg1"/>
                          </a:solidFill>
                          <a:effectLst/>
                        </a:rPr>
                        <a:t>14</a:t>
                      </a:r>
                      <a:endParaRPr lang="en-IN" sz="1000" dirty="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1486968762"/>
                  </a:ext>
                </a:extLst>
              </a:tr>
              <a:tr h="0">
                <a:tc>
                  <a:txBody>
                    <a:bodyPr/>
                    <a:lstStyle/>
                    <a:p>
                      <a:pPr algn="ctr"/>
                      <a:r>
                        <a:rPr lang="en-US" sz="1400">
                          <a:solidFill>
                            <a:schemeClr val="bg1"/>
                          </a:solidFill>
                          <a:effectLst/>
                        </a:rPr>
                        <a:t>6</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8</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20</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18</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4</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2806521437"/>
                  </a:ext>
                </a:extLst>
              </a:tr>
              <a:tr h="0">
                <a:tc>
                  <a:txBody>
                    <a:bodyPr/>
                    <a:lstStyle/>
                    <a:p>
                      <a:pPr algn="ctr"/>
                      <a:r>
                        <a:rPr lang="en-US" sz="1400">
                          <a:solidFill>
                            <a:schemeClr val="bg1"/>
                          </a:solidFill>
                          <a:effectLst/>
                        </a:rPr>
                        <a:t>7</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6</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15</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17</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22</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1</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a:solidFill>
                            <a:schemeClr val="bg1"/>
                          </a:solidFill>
                          <a:effectLst/>
                        </a:rPr>
                        <a:t>3</a:t>
                      </a:r>
                      <a:endParaRPr lang="en-IN" sz="1000">
                        <a:solidFill>
                          <a:schemeClr val="bg1"/>
                        </a:solidFill>
                        <a:effectLst/>
                        <a:latin typeface="Times New Roman" panose="02020603050405020304" pitchFamily="18" charset="0"/>
                        <a:ea typeface="SimSun" panose="02010600030101010101" pitchFamily="2" charset="-122"/>
                      </a:endParaRPr>
                    </a:p>
                  </a:txBody>
                  <a:tcPr marL="68580" marR="68580" marT="0" marB="0"/>
                </a:tc>
                <a:tc>
                  <a:txBody>
                    <a:bodyPr/>
                    <a:lstStyle/>
                    <a:p>
                      <a:pPr algn="ctr"/>
                      <a:r>
                        <a:rPr lang="en-US" sz="1400" dirty="0">
                          <a:solidFill>
                            <a:schemeClr val="bg1"/>
                          </a:solidFill>
                          <a:effectLst/>
                        </a:rPr>
                        <a:t>4</a:t>
                      </a:r>
                      <a:endParaRPr lang="en-IN" sz="1000" dirty="0">
                        <a:solidFill>
                          <a:schemeClr val="bg1"/>
                        </a:solidFill>
                        <a:effectLst/>
                        <a:latin typeface="Times New Roman" panose="02020603050405020304" pitchFamily="18" charset="0"/>
                        <a:ea typeface="SimSun" panose="02010600030101010101" pitchFamily="2" charset="-122"/>
                      </a:endParaRPr>
                    </a:p>
                  </a:txBody>
                  <a:tcPr marL="68580" marR="68580" marT="0" marB="0"/>
                </a:tc>
                <a:extLst>
                  <a:ext uri="{0D108BD9-81ED-4DB2-BD59-A6C34878D82A}">
                    <a16:rowId xmlns:a16="http://schemas.microsoft.com/office/drawing/2014/main" val="974929957"/>
                  </a:ext>
                </a:extLst>
              </a:tr>
            </a:tbl>
          </a:graphicData>
        </a:graphic>
      </p:graphicFrame>
    </p:spTree>
    <p:extLst>
      <p:ext uri="{BB962C8B-B14F-4D97-AF65-F5344CB8AC3E}">
        <p14:creationId xmlns:p14="http://schemas.microsoft.com/office/powerpoint/2010/main" val="24806765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818803" y="90711"/>
            <a:ext cx="6728625" cy="702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3200" dirty="0">
                <a:solidFill>
                  <a:schemeClr val="dk1"/>
                </a:solidFill>
              </a:rPr>
              <a:t>Plots</a:t>
            </a:r>
            <a:endParaRPr lang="en-IN" sz="3200" dirty="0"/>
          </a:p>
        </p:txBody>
      </p:sp>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sp>
        <p:nvSpPr>
          <p:cNvPr id="2" name="TextBox 1">
            <a:extLst>
              <a:ext uri="{FF2B5EF4-FFF2-40B4-BE49-F238E27FC236}">
                <a16:creationId xmlns:a16="http://schemas.microsoft.com/office/drawing/2014/main" id="{D51CCBA4-ADA5-AB33-0F3C-D06D326CEF2B}"/>
              </a:ext>
            </a:extLst>
          </p:cNvPr>
          <p:cNvSpPr txBox="1"/>
          <p:nvPr/>
        </p:nvSpPr>
        <p:spPr>
          <a:xfrm>
            <a:off x="1676313" y="4434071"/>
            <a:ext cx="6043613" cy="461665"/>
          </a:xfrm>
          <a:prstGeom prst="rect">
            <a:avLst/>
          </a:prstGeom>
          <a:noFill/>
        </p:spPr>
        <p:txBody>
          <a:bodyPr wrap="square" rtlCol="0">
            <a:spAutoFit/>
          </a:bodyPr>
          <a:lstStyle/>
          <a:p>
            <a:pPr algn="ctr"/>
            <a:r>
              <a:rPr lang="en-US" sz="1200" b="0" i="0" u="none" strike="noStrike" baseline="0" dirty="0">
                <a:solidFill>
                  <a:srgbClr val="000000"/>
                </a:solidFill>
                <a:latin typeface="Times New Roman" panose="02020603050405020304" pitchFamily="18" charset="0"/>
              </a:rPr>
              <a:t>Figure 3: shows best fitness value over the generations (Graph 1) </a:t>
            </a:r>
          </a:p>
          <a:p>
            <a:pPr algn="ctr"/>
            <a:r>
              <a:rPr lang="en-US" sz="1200" b="0" i="0" u="none" strike="noStrike" baseline="0" dirty="0">
                <a:solidFill>
                  <a:srgbClr val="000000"/>
                </a:solidFill>
                <a:latin typeface="Times New Roman" panose="02020603050405020304" pitchFamily="18" charset="0"/>
              </a:rPr>
              <a:t>and log of absolute change in best fitness value over generations (Graph 2) </a:t>
            </a:r>
            <a:endParaRPr lang="en-IN" sz="900" dirty="0"/>
          </a:p>
        </p:txBody>
      </p:sp>
      <p:pic>
        <p:nvPicPr>
          <p:cNvPr id="5" name="Picture 4">
            <a:extLst>
              <a:ext uri="{FF2B5EF4-FFF2-40B4-BE49-F238E27FC236}">
                <a16:creationId xmlns:a16="http://schemas.microsoft.com/office/drawing/2014/main" id="{687393A6-AF13-7F2F-9656-13EEE64EACF7}"/>
              </a:ext>
            </a:extLst>
          </p:cNvPr>
          <p:cNvPicPr>
            <a:picLocks noChangeAspect="1"/>
          </p:cNvPicPr>
          <p:nvPr/>
        </p:nvPicPr>
        <p:blipFill>
          <a:blip r:embed="rId3"/>
          <a:stretch>
            <a:fillRect/>
          </a:stretch>
        </p:blipFill>
        <p:spPr>
          <a:xfrm>
            <a:off x="2235941" y="819706"/>
            <a:ext cx="4672117" cy="3504088"/>
          </a:xfrm>
          <a:prstGeom prst="rect">
            <a:avLst/>
          </a:prstGeom>
        </p:spPr>
      </p:pic>
    </p:spTree>
    <p:extLst>
      <p:ext uri="{BB962C8B-B14F-4D97-AF65-F5344CB8AC3E}">
        <p14:creationId xmlns:p14="http://schemas.microsoft.com/office/powerpoint/2010/main" val="30872895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818803" y="90711"/>
            <a:ext cx="6728625" cy="702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3200" dirty="0">
                <a:solidFill>
                  <a:schemeClr val="dk1"/>
                </a:solidFill>
              </a:rPr>
              <a:t>Plots</a:t>
            </a:r>
            <a:endParaRPr lang="en-IN" sz="3200" dirty="0"/>
          </a:p>
        </p:txBody>
      </p:sp>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sp>
        <p:nvSpPr>
          <p:cNvPr id="3" name="TextBox 2">
            <a:extLst>
              <a:ext uri="{FF2B5EF4-FFF2-40B4-BE49-F238E27FC236}">
                <a16:creationId xmlns:a16="http://schemas.microsoft.com/office/drawing/2014/main" id="{9E524F02-EA67-7D7B-EA64-E6A98AEADF60}"/>
              </a:ext>
            </a:extLst>
          </p:cNvPr>
          <p:cNvSpPr txBox="1"/>
          <p:nvPr/>
        </p:nvSpPr>
        <p:spPr>
          <a:xfrm>
            <a:off x="2120673" y="4547650"/>
            <a:ext cx="4572000" cy="276999"/>
          </a:xfrm>
          <a:prstGeom prst="rect">
            <a:avLst/>
          </a:prstGeom>
          <a:noFill/>
        </p:spPr>
        <p:txBody>
          <a:bodyPr wrap="square">
            <a:spAutoFit/>
          </a:bodyPr>
          <a:lstStyle/>
          <a:p>
            <a:pPr algn="ctr"/>
            <a:r>
              <a:rPr lang="en-US" sz="1200" b="0" i="0" u="none" strike="noStrike" baseline="0" dirty="0">
                <a:solidFill>
                  <a:srgbClr val="000000"/>
                </a:solidFill>
                <a:latin typeface="Times New Roman" panose="02020603050405020304" pitchFamily="18" charset="0"/>
              </a:rPr>
              <a:t>Figure 4: shows the final vehicle and its time allotment to the rides </a:t>
            </a:r>
            <a:endParaRPr lang="en-IN" sz="600" dirty="0"/>
          </a:p>
        </p:txBody>
      </p:sp>
      <p:pic>
        <p:nvPicPr>
          <p:cNvPr id="5" name="Picture 4">
            <a:extLst>
              <a:ext uri="{FF2B5EF4-FFF2-40B4-BE49-F238E27FC236}">
                <a16:creationId xmlns:a16="http://schemas.microsoft.com/office/drawing/2014/main" id="{3CB4AAFB-05F7-65CE-51BC-EB851AFB97FB}"/>
              </a:ext>
            </a:extLst>
          </p:cNvPr>
          <p:cNvPicPr>
            <a:picLocks noChangeAspect="1"/>
          </p:cNvPicPr>
          <p:nvPr/>
        </p:nvPicPr>
        <p:blipFill>
          <a:blip r:embed="rId3"/>
          <a:stretch>
            <a:fillRect/>
          </a:stretch>
        </p:blipFill>
        <p:spPr>
          <a:xfrm>
            <a:off x="2235941" y="793261"/>
            <a:ext cx="4672117" cy="3504088"/>
          </a:xfrm>
          <a:prstGeom prst="rect">
            <a:avLst/>
          </a:prstGeom>
        </p:spPr>
      </p:pic>
    </p:spTree>
    <p:extLst>
      <p:ext uri="{BB962C8B-B14F-4D97-AF65-F5344CB8AC3E}">
        <p14:creationId xmlns:p14="http://schemas.microsoft.com/office/powerpoint/2010/main" val="16559004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7"/>
        <p:cNvGrpSpPr/>
        <p:nvPr/>
      </p:nvGrpSpPr>
      <p:grpSpPr>
        <a:xfrm>
          <a:off x="0" y="0"/>
          <a:ext cx="0" cy="0"/>
          <a:chOff x="0" y="0"/>
          <a:chExt cx="0" cy="0"/>
        </a:xfrm>
      </p:grpSpPr>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r>
              <a:rPr lang="en-US" sz="1400" b="0" dirty="0">
                <a:effectLst/>
                <a:latin typeface="Times New Roman" panose="02020603050405020304" pitchFamily="18" charset="0"/>
                <a:ea typeface="SimSun" panose="02010600030101010101" pitchFamily="2" charset="-122"/>
              </a:rPr>
              <a:t>Optimization of the scheduling problem using metaheuristic technique like GA provides us a rich experience for the constrained combinatorial optimization problems. We successfully assigned available vehicles to N rides and generated maximum profit in the problem. Although GA takes plenty of time to provide a good result, it provides a flexible framework for evolutionary computation and it can handle varieties of objective function and constraint.</a:t>
            </a:r>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sp>
        <p:nvSpPr>
          <p:cNvPr id="2" name="Google Shape;78;p14">
            <a:extLst>
              <a:ext uri="{FF2B5EF4-FFF2-40B4-BE49-F238E27FC236}">
                <a16:creationId xmlns:a16="http://schemas.microsoft.com/office/drawing/2014/main" id="{1F2BF3B2-F3E8-444A-4002-96F2B625E0CD}"/>
              </a:ext>
            </a:extLst>
          </p:cNvPr>
          <p:cNvSpPr txBox="1">
            <a:spLocks/>
          </p:cNvSpPr>
          <p:nvPr/>
        </p:nvSpPr>
        <p:spPr>
          <a:xfrm>
            <a:off x="535775" y="794956"/>
            <a:ext cx="6946339" cy="76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9pPr>
          </a:lstStyle>
          <a:p>
            <a:pPr>
              <a:spcAft>
                <a:spcPts val="1600"/>
              </a:spcAft>
            </a:pPr>
            <a:r>
              <a:rPr lang="en-US" sz="3600" dirty="0">
                <a:solidFill>
                  <a:schemeClr val="bg1"/>
                </a:solidFill>
              </a:rPr>
              <a:t>Conclusion </a:t>
            </a:r>
            <a:endParaRPr lang="en-IN" sz="2400" dirty="0">
              <a:solidFill>
                <a:schemeClr val="bg1"/>
              </a:solidFill>
            </a:endParaRPr>
          </a:p>
        </p:txBody>
      </p:sp>
    </p:spTree>
    <p:extLst>
      <p:ext uri="{BB962C8B-B14F-4D97-AF65-F5344CB8AC3E}">
        <p14:creationId xmlns:p14="http://schemas.microsoft.com/office/powerpoint/2010/main" val="7384058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Shape 77"/>
        <p:cNvGrpSpPr/>
        <p:nvPr/>
      </p:nvGrpSpPr>
      <p:grpSpPr>
        <a:xfrm>
          <a:off x="0" y="0"/>
          <a:ext cx="0" cy="0"/>
          <a:chOff x="0" y="0"/>
          <a:chExt cx="0" cy="0"/>
        </a:xfrm>
      </p:grpSpPr>
      <p:sp>
        <p:nvSpPr>
          <p:cNvPr id="3" name="Google Shape;78;p14">
            <a:extLst>
              <a:ext uri="{FF2B5EF4-FFF2-40B4-BE49-F238E27FC236}">
                <a16:creationId xmlns:a16="http://schemas.microsoft.com/office/drawing/2014/main" id="{1C62EBFE-D266-2748-33D5-66482D7DADC3}"/>
              </a:ext>
            </a:extLst>
          </p:cNvPr>
          <p:cNvSpPr txBox="1">
            <a:spLocks/>
          </p:cNvSpPr>
          <p:nvPr/>
        </p:nvSpPr>
        <p:spPr>
          <a:xfrm>
            <a:off x="535775" y="121444"/>
            <a:ext cx="6946339" cy="820006"/>
          </a:xfrm>
          <a:prstGeom prst="rect">
            <a:avLst/>
          </a:prstGeom>
          <a:gradFill>
            <a:gsLst>
              <a:gs pos="2000">
                <a:schemeClr val="accent6">
                  <a:lumMod val="7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9pPr>
          </a:lstStyle>
          <a:p>
            <a:pPr>
              <a:spcAft>
                <a:spcPts val="1600"/>
              </a:spcAft>
            </a:pPr>
            <a:r>
              <a:rPr lang="en-US" sz="2800" dirty="0">
                <a:solidFill>
                  <a:schemeClr val="bg1"/>
                </a:solidFill>
              </a:rPr>
              <a:t>Video Presentation </a:t>
            </a:r>
            <a:endParaRPr lang="en-IN" sz="1800" dirty="0">
              <a:solidFill>
                <a:schemeClr val="bg1"/>
              </a:solidFill>
            </a:endParaRPr>
          </a:p>
        </p:txBody>
      </p:sp>
      <p:sp>
        <p:nvSpPr>
          <p:cNvPr id="4" name="TextBox 3">
            <a:extLst>
              <a:ext uri="{FF2B5EF4-FFF2-40B4-BE49-F238E27FC236}">
                <a16:creationId xmlns:a16="http://schemas.microsoft.com/office/drawing/2014/main" id="{7644DE23-9A86-2E24-B8C2-2C188A5BE679}"/>
              </a:ext>
            </a:extLst>
          </p:cNvPr>
          <p:cNvSpPr txBox="1"/>
          <p:nvPr/>
        </p:nvSpPr>
        <p:spPr>
          <a:xfrm>
            <a:off x="4380793" y="250032"/>
            <a:ext cx="2739853" cy="338554"/>
          </a:xfrm>
          <a:prstGeom prst="rect">
            <a:avLst/>
          </a:prstGeom>
          <a:noFill/>
        </p:spPr>
        <p:txBody>
          <a:bodyPr wrap="none" rtlCol="0">
            <a:spAutoFit/>
          </a:bodyPr>
          <a:lstStyle/>
          <a:p>
            <a:pPr algn="ctr"/>
            <a:r>
              <a:rPr lang="en-IN" sz="1600" b="1" dirty="0">
                <a:solidFill>
                  <a:srgbClr val="FF0000"/>
                </a:solidFill>
                <a:hlinkClick r:id="rId5"/>
              </a:rPr>
              <a:t>Link to video presentation</a:t>
            </a:r>
            <a:endParaRPr lang="en-IN" sz="1600" b="1" dirty="0">
              <a:solidFill>
                <a:srgbClr val="FF0000"/>
              </a:solidFill>
            </a:endParaRPr>
          </a:p>
        </p:txBody>
      </p:sp>
      <p:pic>
        <p:nvPicPr>
          <p:cNvPr id="5" name="CL643 course project-20221201_154539-Meeting Recording">
            <a:hlinkClick r:id="" action="ppaction://media"/>
            <a:extLst>
              <a:ext uri="{FF2B5EF4-FFF2-40B4-BE49-F238E27FC236}">
                <a16:creationId xmlns:a16="http://schemas.microsoft.com/office/drawing/2014/main" id="{097DB681-15AB-10FF-345A-7D33F575041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86798" y="941450"/>
            <a:ext cx="7370404" cy="4145852"/>
          </a:xfrm>
          <a:prstGeom prst="rect">
            <a:avLst/>
          </a:prstGeom>
        </p:spPr>
      </p:pic>
    </p:spTree>
    <p:extLst>
      <p:ext uri="{BB962C8B-B14F-4D97-AF65-F5344CB8AC3E}">
        <p14:creationId xmlns:p14="http://schemas.microsoft.com/office/powerpoint/2010/main" val="13725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832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535775" y="712150"/>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sz="3600" dirty="0">
                <a:solidFill>
                  <a:schemeClr val="dk1"/>
                </a:solidFill>
              </a:rPr>
              <a:t>Introduction</a:t>
            </a:r>
            <a:endParaRPr lang="en-IN" sz="2400" dirty="0"/>
          </a:p>
        </p:txBody>
      </p:sp>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r>
              <a:rPr lang="en-US" sz="1800" dirty="0">
                <a:effectLst/>
                <a:latin typeface="Times New Roman" panose="02020603050405020304" pitchFamily="18" charset="0"/>
                <a:ea typeface="SimSun" panose="02010600030101010101" pitchFamily="2" charset="-122"/>
              </a:rPr>
              <a:t>Millions of people commute by car every day; for example, to school or to their workplace. self-driving vehicles are an exciting development for transportation. they aim to make traveling by car safer and more available while also saving commuters time. Therefore, the necessity of studying the effectiveness and result of this automated pre-booking of rides is existential. </a:t>
            </a:r>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sp>
        <p:nvSpPr>
          <p:cNvPr id="2" name="TextBox 1">
            <a:extLst>
              <a:ext uri="{FF2B5EF4-FFF2-40B4-BE49-F238E27FC236}">
                <a16:creationId xmlns:a16="http://schemas.microsoft.com/office/drawing/2014/main" id="{036C0657-3717-10D9-0A94-5DCB8E5E08C5}"/>
              </a:ext>
            </a:extLst>
          </p:cNvPr>
          <p:cNvSpPr txBox="1"/>
          <p:nvPr/>
        </p:nvSpPr>
        <p:spPr>
          <a:xfrm>
            <a:off x="3202074" y="3843338"/>
            <a:ext cx="2739853" cy="338554"/>
          </a:xfrm>
          <a:prstGeom prst="rect">
            <a:avLst/>
          </a:prstGeom>
          <a:noFill/>
        </p:spPr>
        <p:txBody>
          <a:bodyPr wrap="none" rtlCol="0">
            <a:spAutoFit/>
          </a:bodyPr>
          <a:lstStyle/>
          <a:p>
            <a:pPr algn="ctr"/>
            <a:r>
              <a:rPr lang="en-IN" sz="1600" b="1" dirty="0">
                <a:solidFill>
                  <a:srgbClr val="FF0000"/>
                </a:solidFill>
                <a:hlinkClick r:id="rId3"/>
              </a:rPr>
              <a:t>Link to video presentation</a:t>
            </a:r>
            <a:endParaRPr lang="en-IN" sz="1600" b="1" dirty="0">
              <a:solidFill>
                <a:srgbClr val="FF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1268859" y="2048099"/>
            <a:ext cx="6728625" cy="70255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IN" sz="3200" dirty="0">
                <a:solidFill>
                  <a:schemeClr val="dk1"/>
                </a:solidFill>
              </a:rPr>
              <a:t>THANK YOU</a:t>
            </a:r>
            <a:endParaRPr lang="en-IN" sz="3200" dirty="0"/>
          </a:p>
        </p:txBody>
      </p:sp>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872344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7"/>
          <p:cNvSpPr txBox="1">
            <a:spLocks noGrp="1"/>
          </p:cNvSpPr>
          <p:nvPr>
            <p:ph type="title"/>
          </p:nvPr>
        </p:nvSpPr>
        <p:spPr>
          <a:xfrm>
            <a:off x="283099" y="712150"/>
            <a:ext cx="86223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5"/>
                </a:solidFill>
              </a:rPr>
              <a:t>What to solve!</a:t>
            </a:r>
            <a:r>
              <a:rPr lang="en" dirty="0"/>
              <a:t> Our own.</a:t>
            </a:r>
            <a:endParaRPr dirty="0"/>
          </a:p>
          <a:p>
            <a:pPr marL="0" lvl="0" indent="0" algn="l" rtl="0">
              <a:spcBef>
                <a:spcPts val="1000"/>
              </a:spcBef>
              <a:spcAft>
                <a:spcPts val="1000"/>
              </a:spcAft>
              <a:buNone/>
            </a:pPr>
            <a:r>
              <a:rPr lang="en-US" sz="1800" dirty="0">
                <a:latin typeface="Times New Roman" panose="02020603050405020304" pitchFamily="18" charset="0"/>
                <a:ea typeface="SimSun" panose="02010600030101010101" pitchFamily="2" charset="-122"/>
              </a:rPr>
              <a:t>G</a:t>
            </a:r>
            <a:r>
              <a:rPr lang="en-US" sz="1800" dirty="0">
                <a:effectLst/>
                <a:latin typeface="Times New Roman" panose="02020603050405020304" pitchFamily="18" charset="0"/>
                <a:ea typeface="SimSun" panose="02010600030101010101" pitchFamily="2" charset="-122"/>
              </a:rPr>
              <a:t>iven a list of pre-booked rides in a simulated city and fleet of self-driving vehicles, optimally assign all the pre-booked rides to vehicles.</a:t>
            </a:r>
            <a:r>
              <a:rPr lang="en-US" sz="2400" dirty="0">
                <a:effectLst/>
                <a:latin typeface="Times New Roman" panose="02020603050405020304" pitchFamily="18" charset="0"/>
                <a:ea typeface="SimSun" panose="02010600030101010101" pitchFamily="2" charset="-122"/>
              </a:rPr>
              <a:t> </a:t>
            </a:r>
            <a:br>
              <a:rPr lang="en-US" sz="2400" dirty="0">
                <a:effectLst/>
                <a:latin typeface="Times New Roman" panose="02020603050405020304" pitchFamily="18" charset="0"/>
                <a:ea typeface="SimSun" panose="02010600030101010101" pitchFamily="2" charset="-122"/>
              </a:rPr>
            </a:br>
            <a:br>
              <a:rPr lang="en-US" sz="2400" dirty="0">
                <a:effectLst/>
                <a:latin typeface="Times New Roman" panose="02020603050405020304" pitchFamily="18" charset="0"/>
                <a:ea typeface="SimSun" panose="02010600030101010101" pitchFamily="2" charset="-122"/>
              </a:rPr>
            </a:br>
            <a:endParaRPr sz="2400" b="0" dirty="0"/>
          </a:p>
        </p:txBody>
      </p:sp>
      <p:grpSp>
        <p:nvGrpSpPr>
          <p:cNvPr id="103" name="Google Shape;103;p17"/>
          <p:cNvGrpSpPr/>
          <p:nvPr/>
        </p:nvGrpSpPr>
        <p:grpSpPr>
          <a:xfrm>
            <a:off x="6781388" y="2464035"/>
            <a:ext cx="2212050" cy="2537076"/>
            <a:chOff x="6803275" y="395363"/>
            <a:chExt cx="2212050" cy="2537076"/>
          </a:xfrm>
        </p:grpSpPr>
        <p:pic>
          <p:nvPicPr>
            <p:cNvPr id="104" name="Google Shape;104;p17"/>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id="105" name="Google Shape;105;p17" descr="Piece of duct tape sticking a note to the slide"/>
            <p:cNvPicPr preferRelativeResize="0"/>
            <p:nvPr/>
          </p:nvPicPr>
          <p:blipFill rotWithShape="1">
            <a:blip r:embed="rId4">
              <a:alphaModFix/>
            </a:blip>
            <a:srcRect l="9244" t="5926" r="2118" b="10011"/>
            <a:stretch/>
          </p:blipFill>
          <p:spPr>
            <a:xfrm rot="154826">
              <a:off x="7370663" y="419419"/>
              <a:ext cx="1077273" cy="382687"/>
            </a:xfrm>
            <a:prstGeom prst="rect">
              <a:avLst/>
            </a:prstGeom>
            <a:noFill/>
            <a:ln>
              <a:noFill/>
            </a:ln>
          </p:spPr>
        </p:pic>
        <p:sp>
          <p:nvSpPr>
            <p:cNvPr id="106" name="Google Shape;106;p17"/>
            <p:cNvSpPr txBox="1"/>
            <p:nvPr/>
          </p:nvSpPr>
          <p:spPr>
            <a:xfrm>
              <a:off x="6944800" y="684231"/>
              <a:ext cx="1929000" cy="20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US" b="1" dirty="0">
                  <a:solidFill>
                    <a:schemeClr val="dk1"/>
                  </a:solidFill>
                  <a:latin typeface="Raleway"/>
                  <a:ea typeface="Raleway"/>
                  <a:cs typeface="Raleway"/>
                  <a:sym typeface="Raleway"/>
                </a:rPr>
                <a:t>Note</a:t>
              </a:r>
              <a:endParaRPr b="1" dirty="0">
                <a:solidFill>
                  <a:schemeClr val="dk1"/>
                </a:solidFill>
                <a:latin typeface="Raleway"/>
                <a:ea typeface="Raleway"/>
                <a:cs typeface="Raleway"/>
                <a:sym typeface="Raleway"/>
              </a:endParaRPr>
            </a:p>
            <a:p>
              <a:pPr marL="0" lvl="0" indent="0" algn="l" rtl="0">
                <a:spcBef>
                  <a:spcPts val="800"/>
                </a:spcBef>
                <a:spcAft>
                  <a:spcPts val="0"/>
                </a:spcAft>
                <a:buNone/>
              </a:pPr>
              <a:r>
                <a:rPr lang="en-US" sz="1200" dirty="0">
                  <a:solidFill>
                    <a:schemeClr val="dk2"/>
                  </a:solidFill>
                  <a:latin typeface="Raleway"/>
                  <a:ea typeface="Raleway"/>
                  <a:cs typeface="Raleway"/>
                  <a:sym typeface="Raleway"/>
                </a:rPr>
                <a:t>We do assign bonuses for in time drop.</a:t>
              </a:r>
              <a:endParaRPr sz="1200" dirty="0">
                <a:solidFill>
                  <a:schemeClr val="dk2"/>
                </a:solidFill>
                <a:latin typeface="Raleway"/>
                <a:ea typeface="Raleway"/>
                <a:cs typeface="Raleway"/>
                <a:sym typeface="Raleway"/>
              </a:endParaRPr>
            </a:p>
            <a:p>
              <a:pPr marL="0" lvl="0" indent="0" algn="l" rtl="0">
                <a:spcBef>
                  <a:spcPts val="800"/>
                </a:spcBef>
                <a:spcAft>
                  <a:spcPts val="800"/>
                </a:spcAft>
                <a:buNone/>
              </a:pPr>
              <a:r>
                <a:rPr lang="en" sz="1200" dirty="0">
                  <a:solidFill>
                    <a:schemeClr val="dk2"/>
                  </a:solidFill>
                  <a:latin typeface="Raleway"/>
                  <a:ea typeface="Raleway"/>
                  <a:cs typeface="Raleway"/>
                  <a:sym typeface="Raleway"/>
                </a:rPr>
                <a:t>And a penalty for late rides.</a:t>
              </a:r>
              <a:endParaRPr sz="1200" b="1" dirty="0">
                <a:solidFill>
                  <a:schemeClr val="dk2"/>
                </a:solidFill>
                <a:latin typeface="Raleway"/>
                <a:ea typeface="Raleway"/>
                <a:cs typeface="Raleway"/>
                <a:sym typeface="Raleway"/>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6"/>
        <p:cNvGrpSpPr/>
        <p:nvPr/>
      </p:nvGrpSpPr>
      <p:grpSpPr>
        <a:xfrm>
          <a:off x="0" y="0"/>
          <a:ext cx="0" cy="0"/>
          <a:chOff x="0" y="0"/>
          <a:chExt cx="0" cy="0"/>
        </a:xfrm>
      </p:grpSpPr>
      <p:pic>
        <p:nvPicPr>
          <p:cNvPr id="217" name="Google Shape;217;p29"/>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218" name="Google Shape;218;p29"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219" name="Google Shape;219;p29"/>
          <p:cNvSpPr txBox="1"/>
          <p:nvPr/>
        </p:nvSpPr>
        <p:spPr>
          <a:xfrm>
            <a:off x="2804750" y="1009694"/>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a:solidFill>
                  <a:schemeClr val="lt2"/>
                </a:solidFill>
                <a:latin typeface="Raleway"/>
                <a:ea typeface="Raleway"/>
                <a:cs typeface="Raleway"/>
                <a:sym typeface="Raleway"/>
              </a:rPr>
              <a:t>4. Problem description</a:t>
            </a:r>
            <a:endParaRPr sz="3000" b="1" dirty="0">
              <a:solidFill>
                <a:schemeClr val="lt2"/>
              </a:solidFill>
              <a:latin typeface="Raleway"/>
              <a:ea typeface="Raleway"/>
              <a:cs typeface="Raleway"/>
              <a:sym typeface="Raleway"/>
            </a:endParaRPr>
          </a:p>
        </p:txBody>
      </p:sp>
      <p:sp>
        <p:nvSpPr>
          <p:cNvPr id="220" name="Google Shape;220;p29"/>
          <p:cNvSpPr txBox="1">
            <a:spLocks noGrp="1"/>
          </p:cNvSpPr>
          <p:nvPr>
            <p:ph type="body" idx="4294967295"/>
          </p:nvPr>
        </p:nvSpPr>
        <p:spPr>
          <a:xfrm>
            <a:off x="2804750" y="1652863"/>
            <a:ext cx="3432900" cy="33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latin typeface="Raleway"/>
                <a:ea typeface="Raleway"/>
                <a:cs typeface="Raleway"/>
                <a:sym typeface="Raleway"/>
              </a:rPr>
              <a:t>The following are the definitions you would want to know</a:t>
            </a:r>
            <a:endParaRPr sz="1200" dirty="0">
              <a:latin typeface="Raleway"/>
              <a:ea typeface="Raleway"/>
              <a:cs typeface="Raleway"/>
              <a:sym typeface="Raleway"/>
            </a:endParaRPr>
          </a:p>
          <a:p>
            <a:pPr marL="457200" lvl="0" indent="-317500" algn="l" rtl="0">
              <a:spcBef>
                <a:spcPts val="1600"/>
              </a:spcBef>
              <a:spcAft>
                <a:spcPts val="0"/>
              </a:spcAft>
              <a:buClr>
                <a:schemeClr val="dk1"/>
              </a:buClr>
              <a:buSzPts val="1400"/>
              <a:buFont typeface="Raleway"/>
              <a:buChar char="➔"/>
            </a:pPr>
            <a:r>
              <a:rPr lang="en" sz="1400" b="1" dirty="0">
                <a:solidFill>
                  <a:schemeClr val="dk1"/>
                </a:solidFill>
                <a:latin typeface="Raleway"/>
                <a:ea typeface="Raleway"/>
                <a:cs typeface="Raleway"/>
                <a:sym typeface="Raleway"/>
              </a:rPr>
              <a:t>Map</a:t>
            </a:r>
            <a:br>
              <a:rPr lang="en" sz="1200" dirty="0">
                <a:latin typeface="Raleway"/>
                <a:ea typeface="Raleway"/>
                <a:cs typeface="Raleway"/>
                <a:sym typeface="Raleway"/>
              </a:rPr>
            </a:br>
            <a:r>
              <a:rPr lang="en-US" sz="1200" dirty="0">
                <a:latin typeface="Raleway"/>
                <a:ea typeface="Raleway"/>
                <a:cs typeface="Raleway"/>
                <a:sym typeface="Raleway"/>
              </a:rPr>
              <a:t>R X C grid with 0-based indexing</a:t>
            </a:r>
            <a:endParaRPr sz="1200" dirty="0">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dirty="0">
                <a:solidFill>
                  <a:schemeClr val="dk1"/>
                </a:solidFill>
                <a:latin typeface="Raleway"/>
                <a:ea typeface="Raleway"/>
                <a:cs typeface="Raleway"/>
                <a:sym typeface="Raleway"/>
              </a:rPr>
              <a:t>Vehicles</a:t>
            </a:r>
            <a:br>
              <a:rPr lang="en" sz="1200" dirty="0">
                <a:latin typeface="Raleway"/>
                <a:ea typeface="Raleway"/>
                <a:cs typeface="Raleway"/>
                <a:sym typeface="Raleway"/>
              </a:rPr>
            </a:br>
            <a:r>
              <a:rPr lang="en-US" sz="1200" dirty="0">
                <a:latin typeface="Raleway"/>
                <a:ea typeface="Raleway"/>
                <a:cs typeface="Raleway"/>
                <a:sym typeface="Raleway"/>
              </a:rPr>
              <a:t>There are V vehicles to help you out</a:t>
            </a:r>
            <a:endParaRPr sz="1200" dirty="0">
              <a:latin typeface="Raleway"/>
              <a:ea typeface="Raleway"/>
              <a:cs typeface="Raleway"/>
              <a:sym typeface="Raleway"/>
            </a:endParaRPr>
          </a:p>
          <a:p>
            <a:pPr marL="457200" lvl="0" indent="-304800" algn="l" rtl="0">
              <a:spcBef>
                <a:spcPts val="1000"/>
              </a:spcBef>
              <a:spcAft>
                <a:spcPts val="1000"/>
              </a:spcAft>
              <a:buClr>
                <a:schemeClr val="dk1"/>
              </a:buClr>
              <a:buSzPts val="1200"/>
              <a:buFont typeface="Raleway"/>
              <a:buChar char="➔"/>
            </a:pPr>
            <a:r>
              <a:rPr lang="en" sz="1400" b="1" dirty="0">
                <a:solidFill>
                  <a:schemeClr val="dk1"/>
                </a:solidFill>
                <a:latin typeface="Raleway"/>
                <a:ea typeface="Raleway"/>
                <a:cs typeface="Raleway"/>
                <a:sym typeface="Raleway"/>
              </a:rPr>
              <a:t>Time and distance </a:t>
            </a:r>
            <a:br>
              <a:rPr lang="en" sz="1200" dirty="0">
                <a:latin typeface="Raleway"/>
                <a:ea typeface="Raleway"/>
                <a:cs typeface="Raleway"/>
                <a:sym typeface="Raleway"/>
              </a:rPr>
            </a:br>
            <a:r>
              <a:rPr lang="en" sz="1200" dirty="0">
                <a:latin typeface="Raleway"/>
                <a:ea typeface="Raleway"/>
                <a:cs typeface="Raleway"/>
                <a:sym typeface="Raleway"/>
              </a:rPr>
              <a:t>Remember the old school Manhattan distance ? </a:t>
            </a:r>
            <a:r>
              <a:rPr lang="en-US" sz="1800" dirty="0">
                <a:effectLst/>
                <a:latin typeface="Times New Roman" panose="02020603050405020304" pitchFamily="18" charset="0"/>
                <a:ea typeface="SimSun" panose="02010600030101010101" pitchFamily="2" charset="-122"/>
              </a:rPr>
              <a:t>|a − x| + |b − y|</a:t>
            </a:r>
            <a:endParaRPr sz="1200" dirty="0">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6"/>
        <p:cNvGrpSpPr/>
        <p:nvPr/>
      </p:nvGrpSpPr>
      <p:grpSpPr>
        <a:xfrm>
          <a:off x="0" y="0"/>
          <a:ext cx="0" cy="0"/>
          <a:chOff x="0" y="0"/>
          <a:chExt cx="0" cy="0"/>
        </a:xfrm>
      </p:grpSpPr>
      <p:pic>
        <p:nvPicPr>
          <p:cNvPr id="217" name="Google Shape;217;p29"/>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218" name="Google Shape;218;p29"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219" name="Google Shape;219;p29"/>
          <p:cNvSpPr txBox="1"/>
          <p:nvPr/>
        </p:nvSpPr>
        <p:spPr>
          <a:xfrm>
            <a:off x="2804750" y="1009694"/>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dirty="0">
                <a:solidFill>
                  <a:schemeClr val="lt2"/>
                </a:solidFill>
                <a:latin typeface="Raleway"/>
                <a:ea typeface="Raleway"/>
                <a:cs typeface="Raleway"/>
                <a:sym typeface="Raleway"/>
              </a:rPr>
              <a:t>4. Problem description cntd..</a:t>
            </a:r>
            <a:endParaRPr sz="3000" b="1" dirty="0">
              <a:solidFill>
                <a:schemeClr val="lt2"/>
              </a:solidFill>
              <a:latin typeface="Raleway"/>
              <a:ea typeface="Raleway"/>
              <a:cs typeface="Raleway"/>
              <a:sym typeface="Raleway"/>
            </a:endParaRPr>
          </a:p>
        </p:txBody>
      </p:sp>
      <p:sp>
        <p:nvSpPr>
          <p:cNvPr id="220" name="Google Shape;220;p29"/>
          <p:cNvSpPr txBox="1">
            <a:spLocks noGrp="1"/>
          </p:cNvSpPr>
          <p:nvPr>
            <p:ph type="body" idx="4294967295"/>
          </p:nvPr>
        </p:nvSpPr>
        <p:spPr>
          <a:xfrm>
            <a:off x="2804750" y="1529491"/>
            <a:ext cx="3432900" cy="3327900"/>
          </a:xfrm>
          <a:prstGeom prst="rect">
            <a:avLst/>
          </a:prstGeom>
        </p:spPr>
        <p:txBody>
          <a:bodyPr spcFirstLastPara="1" wrap="square" lIns="91425" tIns="91425" rIns="91425" bIns="91425" anchor="t" anchorCtr="0">
            <a:noAutofit/>
          </a:bodyPr>
          <a:lstStyle/>
          <a:p>
            <a:pPr marL="457200" lvl="0" indent="-317500" algn="l" rtl="0">
              <a:spcBef>
                <a:spcPts val="1600"/>
              </a:spcBef>
              <a:spcAft>
                <a:spcPts val="0"/>
              </a:spcAft>
              <a:buClr>
                <a:schemeClr val="dk1"/>
              </a:buClr>
              <a:buSzPts val="1400"/>
              <a:buFont typeface="Raleway"/>
              <a:buChar char="➔"/>
            </a:pPr>
            <a:r>
              <a:rPr lang="en" sz="1400" b="1" dirty="0">
                <a:solidFill>
                  <a:schemeClr val="dk1"/>
                </a:solidFill>
                <a:latin typeface="Raleway"/>
                <a:ea typeface="Raleway"/>
                <a:cs typeface="Raleway"/>
                <a:sym typeface="Raleway"/>
              </a:rPr>
              <a:t>Rides</a:t>
            </a:r>
            <a:br>
              <a:rPr lang="en" sz="1200" dirty="0">
                <a:latin typeface="Raleway"/>
                <a:ea typeface="Raleway"/>
                <a:cs typeface="Raleway"/>
                <a:sym typeface="Raleway"/>
              </a:rPr>
            </a:br>
            <a:r>
              <a:rPr lang="en" sz="1200" dirty="0">
                <a:latin typeface="Raleway"/>
                <a:ea typeface="Raleway"/>
                <a:cs typeface="Raleway"/>
                <a:sym typeface="Raleway"/>
              </a:rPr>
              <a:t>N pre-booked rides that you have to optimize</a:t>
            </a:r>
            <a:endParaRPr sz="1200" dirty="0">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dirty="0">
                <a:solidFill>
                  <a:schemeClr val="dk1"/>
                </a:solidFill>
                <a:latin typeface="Raleway"/>
                <a:ea typeface="Raleway"/>
                <a:cs typeface="Raleway"/>
                <a:sym typeface="Raleway"/>
              </a:rPr>
              <a:t>Bonus</a:t>
            </a:r>
            <a:br>
              <a:rPr lang="en" sz="1200" dirty="0">
                <a:latin typeface="Raleway"/>
                <a:ea typeface="Raleway"/>
                <a:cs typeface="Raleway"/>
                <a:sym typeface="Raleway"/>
              </a:rPr>
            </a:br>
            <a:r>
              <a:rPr lang="en" sz="1200" dirty="0">
                <a:latin typeface="Raleway"/>
                <a:ea typeface="Raleway"/>
                <a:cs typeface="Raleway"/>
                <a:sym typeface="Raleway"/>
              </a:rPr>
              <a:t>A bonus of B would be awarded for in time dropping.</a:t>
            </a:r>
            <a:endParaRPr sz="1200" dirty="0">
              <a:latin typeface="Raleway"/>
              <a:ea typeface="Raleway"/>
              <a:cs typeface="Raleway"/>
              <a:sym typeface="Raleway"/>
            </a:endParaRPr>
          </a:p>
          <a:p>
            <a:pPr marL="457200" lvl="0" indent="-304800" algn="l" rtl="0">
              <a:spcBef>
                <a:spcPts val="1000"/>
              </a:spcBef>
              <a:spcAft>
                <a:spcPts val="1000"/>
              </a:spcAft>
              <a:buClr>
                <a:schemeClr val="dk1"/>
              </a:buClr>
              <a:buSzPts val="1200"/>
              <a:buFont typeface="Raleway"/>
              <a:buChar char="➔"/>
            </a:pPr>
            <a:r>
              <a:rPr lang="en" sz="1400" b="1" dirty="0">
                <a:solidFill>
                  <a:schemeClr val="dk1"/>
                </a:solidFill>
                <a:latin typeface="Raleway"/>
                <a:ea typeface="Raleway"/>
                <a:cs typeface="Raleway"/>
                <a:sym typeface="Raleway"/>
              </a:rPr>
              <a:t>Scoring</a:t>
            </a:r>
            <a:br>
              <a:rPr lang="en" sz="1200" dirty="0">
                <a:latin typeface="Raleway"/>
                <a:ea typeface="Raleway"/>
                <a:cs typeface="Raleway"/>
                <a:sym typeface="Raleway"/>
              </a:rPr>
            </a:br>
            <a:r>
              <a:rPr lang="en-US" sz="1200" dirty="0">
                <a:latin typeface="Raleway"/>
                <a:ea typeface="Raleway"/>
                <a:cs typeface="Raleway"/>
                <a:sym typeface="Raleway"/>
              </a:rPr>
              <a:t>on time -&gt; just the fare                                   in time -&gt; bonus                                           late -&gt; penalty</a:t>
            </a:r>
          </a:p>
        </p:txBody>
      </p:sp>
    </p:spTree>
    <p:extLst>
      <p:ext uri="{BB962C8B-B14F-4D97-AF65-F5344CB8AC3E}">
        <p14:creationId xmlns:p14="http://schemas.microsoft.com/office/powerpoint/2010/main" val="1077799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535775" y="712150"/>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sz="3600" dirty="0">
                <a:solidFill>
                  <a:schemeClr val="dk1"/>
                </a:solidFill>
              </a:rPr>
              <a:t>Equations</a:t>
            </a:r>
            <a:endParaRPr lang="en-IN" sz="2400" dirty="0"/>
          </a:p>
        </p:txBody>
      </p:sp>
      <p:sp>
        <p:nvSpPr>
          <p:cNvPr id="79" name="Google Shape;79;p14"/>
          <p:cNvSpPr txBox="1">
            <a:spLocks noGrp="1"/>
          </p:cNvSpPr>
          <p:nvPr>
            <p:ph type="title" idx="4294967295"/>
          </p:nvPr>
        </p:nvSpPr>
        <p:spPr>
          <a:xfrm>
            <a:off x="535775" y="1632547"/>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pic>
        <p:nvPicPr>
          <p:cNvPr id="2" name="Picture 1">
            <a:extLst>
              <a:ext uri="{FF2B5EF4-FFF2-40B4-BE49-F238E27FC236}">
                <a16:creationId xmlns:a16="http://schemas.microsoft.com/office/drawing/2014/main" id="{4483CF84-1060-16DB-E23D-946AB341E09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28915" y="1653077"/>
            <a:ext cx="4267200" cy="502920"/>
          </a:xfrm>
          <a:prstGeom prst="rect">
            <a:avLst/>
          </a:prstGeom>
          <a:noFill/>
          <a:ln>
            <a:noFill/>
          </a:ln>
        </p:spPr>
      </p:pic>
      <p:sp>
        <p:nvSpPr>
          <p:cNvPr id="3" name="TextBox 2">
            <a:extLst>
              <a:ext uri="{FF2B5EF4-FFF2-40B4-BE49-F238E27FC236}">
                <a16:creationId xmlns:a16="http://schemas.microsoft.com/office/drawing/2014/main" id="{C044E598-A75D-8A9B-0576-957786F04A43}"/>
              </a:ext>
            </a:extLst>
          </p:cNvPr>
          <p:cNvSpPr txBox="1"/>
          <p:nvPr/>
        </p:nvSpPr>
        <p:spPr>
          <a:xfrm>
            <a:off x="1150258" y="2255922"/>
            <a:ext cx="8091714" cy="1477328"/>
          </a:xfrm>
          <a:prstGeom prst="rect">
            <a:avLst/>
          </a:prstGeom>
          <a:noFill/>
        </p:spPr>
        <p:txBody>
          <a:bodyPr wrap="square" rtlCol="0">
            <a:spAutoFit/>
          </a:bodyPr>
          <a:lstStyle/>
          <a:p>
            <a:r>
              <a:rPr lang="en-US" sz="1500" dirty="0" err="1">
                <a:effectLst/>
                <a:latin typeface="Times New Roman" panose="02020603050405020304" pitchFamily="18" charset="0"/>
                <a:ea typeface="SimSun" panose="02010600030101010101" pitchFamily="2" charset="-122"/>
              </a:rPr>
              <a:t>D</a:t>
            </a:r>
            <a:r>
              <a:rPr lang="en-US" sz="1500" baseline="-25000" dirty="0" err="1">
                <a:effectLst/>
                <a:latin typeface="Times New Roman" panose="02020603050405020304" pitchFamily="18" charset="0"/>
                <a:ea typeface="SimSun" panose="02010600030101010101" pitchFamily="2" charset="-122"/>
              </a:rPr>
              <a:t>ki</a:t>
            </a:r>
            <a:r>
              <a:rPr lang="en-US" sz="1500" dirty="0">
                <a:effectLst/>
                <a:latin typeface="Times New Roman" panose="02020603050405020304" pitchFamily="18" charset="0"/>
                <a:ea typeface="SimSun" panose="02010600030101010101" pitchFamily="2" charset="-122"/>
              </a:rPr>
              <a:t>  = excess distance to be covered before starting </a:t>
            </a:r>
            <a:r>
              <a:rPr lang="en-US" sz="1500" dirty="0" err="1">
                <a:effectLst/>
                <a:latin typeface="Times New Roman" panose="02020603050405020304" pitchFamily="18" charset="0"/>
                <a:ea typeface="SimSun" panose="02010600030101010101" pitchFamily="2" charset="-122"/>
              </a:rPr>
              <a:t>ith</a:t>
            </a:r>
            <a:r>
              <a:rPr lang="en-US" sz="1500" dirty="0">
                <a:effectLst/>
                <a:latin typeface="Times New Roman" panose="02020603050405020304" pitchFamily="18" charset="0"/>
                <a:ea typeface="SimSun" panose="02010600030101010101" pitchFamily="2" charset="-122"/>
              </a:rPr>
              <a:t> ride x  (1 point per distance covered) </a:t>
            </a:r>
            <a:endParaRPr lang="en-IN" sz="1500" dirty="0">
              <a:effectLst/>
              <a:latin typeface="Times New Roman" panose="02020603050405020304" pitchFamily="18" charset="0"/>
              <a:ea typeface="SimSun" panose="02010600030101010101" pitchFamily="2" charset="-122"/>
            </a:endParaRPr>
          </a:p>
          <a:p>
            <a:pPr algn="l"/>
            <a:r>
              <a:rPr lang="en-US" sz="1500" dirty="0">
                <a:effectLst/>
                <a:latin typeface="Times New Roman" panose="02020603050405020304" pitchFamily="18" charset="0"/>
                <a:ea typeface="SimSun" panose="02010600030101010101" pitchFamily="2" charset="-122"/>
              </a:rPr>
              <a:t>f</a:t>
            </a:r>
            <a:r>
              <a:rPr lang="en-US" sz="1500" baseline="-25000" dirty="0">
                <a:effectLst/>
                <a:latin typeface="Times New Roman" panose="02020603050405020304" pitchFamily="18" charset="0"/>
                <a:ea typeface="SimSun" panose="02010600030101010101" pitchFamily="2" charset="-122"/>
              </a:rPr>
              <a:t>j </a:t>
            </a:r>
            <a:r>
              <a:rPr lang="en-US" sz="1500" dirty="0">
                <a:effectLst/>
                <a:latin typeface="Times New Roman" panose="02020603050405020304" pitchFamily="18" charset="0"/>
                <a:ea typeface="SimSun" panose="02010600030101010101" pitchFamily="2" charset="-122"/>
              </a:rPr>
              <a:t>    = finish time for </a:t>
            </a:r>
            <a:r>
              <a:rPr lang="en-US" sz="1500" dirty="0" err="1">
                <a:effectLst/>
                <a:latin typeface="Times New Roman" panose="02020603050405020304" pitchFamily="18" charset="0"/>
                <a:ea typeface="SimSun" panose="02010600030101010101" pitchFamily="2" charset="-122"/>
              </a:rPr>
              <a:t>jth</a:t>
            </a:r>
            <a:r>
              <a:rPr lang="en-US" sz="1500" dirty="0">
                <a:effectLst/>
                <a:latin typeface="Times New Roman" panose="02020603050405020304" pitchFamily="18" charset="0"/>
                <a:ea typeface="SimSun" panose="02010600030101010101" pitchFamily="2" charset="-122"/>
              </a:rPr>
              <a:t> allocated vehicle in </a:t>
            </a:r>
            <a:r>
              <a:rPr lang="en-US" sz="1500" dirty="0" err="1">
                <a:effectLst/>
                <a:latin typeface="Times New Roman" panose="02020603050405020304" pitchFamily="18" charset="0"/>
                <a:ea typeface="SimSun" panose="02010600030101010101" pitchFamily="2" charset="-122"/>
              </a:rPr>
              <a:t>ith</a:t>
            </a:r>
            <a:r>
              <a:rPr lang="en-US" sz="1500" dirty="0">
                <a:effectLst/>
                <a:latin typeface="Times New Roman" panose="02020603050405020304" pitchFamily="18" charset="0"/>
                <a:ea typeface="SimSun" panose="02010600030101010101" pitchFamily="2" charset="-122"/>
              </a:rPr>
              <a:t> ride</a:t>
            </a:r>
          </a:p>
          <a:p>
            <a:pPr algn="l"/>
            <a:r>
              <a:rPr lang="en-US" sz="1500" dirty="0">
                <a:latin typeface="Times New Roman" panose="02020603050405020304" pitchFamily="18" charset="0"/>
                <a:ea typeface="SimSun" panose="02010600030101010101" pitchFamily="2" charset="-122"/>
              </a:rPr>
              <a:t>       </a:t>
            </a:r>
            <a:r>
              <a:rPr lang="en-US" sz="1500" dirty="0">
                <a:effectLst/>
                <a:latin typeface="Times New Roman" panose="02020603050405020304" pitchFamily="18" charset="0"/>
                <a:ea typeface="SimSun" panose="02010600030101010101" pitchFamily="2" charset="-122"/>
              </a:rPr>
              <a:t>= start time of </a:t>
            </a:r>
            <a:r>
              <a:rPr lang="en-US" sz="1500" dirty="0" err="1">
                <a:effectLst/>
                <a:latin typeface="Times New Roman" panose="02020603050405020304" pitchFamily="18" charset="0"/>
                <a:ea typeface="SimSun" panose="02010600030101010101" pitchFamily="2" charset="-122"/>
              </a:rPr>
              <a:t>jth</a:t>
            </a:r>
            <a:r>
              <a:rPr lang="en-US" sz="1500" dirty="0">
                <a:effectLst/>
                <a:latin typeface="Times New Roman" panose="02020603050405020304" pitchFamily="18" charset="0"/>
                <a:ea typeface="SimSun" panose="02010600030101010101" pitchFamily="2" charset="-122"/>
              </a:rPr>
              <a:t> vehicle + total time taken for the ride</a:t>
            </a:r>
            <a:endParaRPr lang="en-IN" sz="1500" dirty="0">
              <a:effectLst/>
              <a:latin typeface="Times New Roman" panose="02020603050405020304" pitchFamily="18" charset="0"/>
              <a:ea typeface="SimSun" panose="02010600030101010101" pitchFamily="2" charset="-122"/>
            </a:endParaRPr>
          </a:p>
          <a:p>
            <a:pPr algn="l"/>
            <a:r>
              <a:rPr lang="en-US" sz="1500" dirty="0">
                <a:effectLst/>
                <a:latin typeface="Times New Roman" panose="02020603050405020304" pitchFamily="18" charset="0"/>
                <a:ea typeface="SimSun" panose="02010600030101010101" pitchFamily="2" charset="-122"/>
              </a:rPr>
              <a:t>B    = bonus value </a:t>
            </a:r>
            <a:endParaRPr lang="en-IN" sz="1500" dirty="0">
              <a:effectLst/>
              <a:latin typeface="Times New Roman" panose="02020603050405020304" pitchFamily="18" charset="0"/>
              <a:ea typeface="SimSun" panose="02010600030101010101" pitchFamily="2" charset="-122"/>
            </a:endParaRPr>
          </a:p>
          <a:p>
            <a:pPr algn="l"/>
            <a:r>
              <a:rPr lang="en-US" sz="1500" dirty="0">
                <a:effectLst/>
                <a:latin typeface="Times New Roman" panose="02020603050405020304" pitchFamily="18" charset="0"/>
                <a:ea typeface="SimSun" panose="02010600030101010101" pitchFamily="2" charset="-122"/>
              </a:rPr>
              <a:t>PN   = penalty value</a:t>
            </a:r>
            <a:endParaRPr lang="en-IN" sz="1500" dirty="0">
              <a:effectLst/>
              <a:latin typeface="Times New Roman" panose="02020603050405020304" pitchFamily="18" charset="0"/>
              <a:ea typeface="SimSun" panose="02010600030101010101" pitchFamily="2" charset="-122"/>
            </a:endParaRPr>
          </a:p>
          <a:p>
            <a:endParaRPr lang="en-IN" sz="1500" dirty="0"/>
          </a:p>
        </p:txBody>
      </p:sp>
      <p:pic>
        <p:nvPicPr>
          <p:cNvPr id="4" name="Picture 3">
            <a:extLst>
              <a:ext uri="{FF2B5EF4-FFF2-40B4-BE49-F238E27FC236}">
                <a16:creationId xmlns:a16="http://schemas.microsoft.com/office/drawing/2014/main" id="{279C9DB4-257B-10AF-282E-B8EBBDC93F0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6979" y="3522430"/>
            <a:ext cx="1285240" cy="421640"/>
          </a:xfrm>
          <a:prstGeom prst="rect">
            <a:avLst/>
          </a:prstGeom>
          <a:noFill/>
          <a:ln>
            <a:noFill/>
          </a:ln>
        </p:spPr>
      </p:pic>
    </p:spTree>
    <p:extLst>
      <p:ext uri="{BB962C8B-B14F-4D97-AF65-F5344CB8AC3E}">
        <p14:creationId xmlns:p14="http://schemas.microsoft.com/office/powerpoint/2010/main" val="39245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535775" y="712150"/>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sz="3600" dirty="0">
                <a:solidFill>
                  <a:schemeClr val="dk1"/>
                </a:solidFill>
              </a:rPr>
              <a:t>Decision variables</a:t>
            </a:r>
            <a:endParaRPr lang="en-IN" sz="2400" dirty="0"/>
          </a:p>
        </p:txBody>
      </p:sp>
      <p:sp>
        <p:nvSpPr>
          <p:cNvPr id="79" name="Google Shape;79;p14"/>
          <p:cNvSpPr txBox="1">
            <a:spLocks noGrp="1"/>
          </p:cNvSpPr>
          <p:nvPr>
            <p:ph type="title" idx="4294967295"/>
          </p:nvPr>
        </p:nvSpPr>
        <p:spPr>
          <a:xfrm>
            <a:off x="535775" y="1632547"/>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sp>
        <p:nvSpPr>
          <p:cNvPr id="3" name="TextBox 2">
            <a:extLst>
              <a:ext uri="{FF2B5EF4-FFF2-40B4-BE49-F238E27FC236}">
                <a16:creationId xmlns:a16="http://schemas.microsoft.com/office/drawing/2014/main" id="{C044E598-A75D-8A9B-0576-957786F04A43}"/>
              </a:ext>
            </a:extLst>
          </p:cNvPr>
          <p:cNvSpPr txBox="1"/>
          <p:nvPr/>
        </p:nvSpPr>
        <p:spPr>
          <a:xfrm>
            <a:off x="652263" y="1632547"/>
            <a:ext cx="7955962" cy="2169825"/>
          </a:xfrm>
          <a:prstGeom prst="rect">
            <a:avLst/>
          </a:prstGeom>
          <a:noFill/>
        </p:spPr>
        <p:txBody>
          <a:bodyPr wrap="square" rtlCol="0">
            <a:spAutoFit/>
          </a:bodyPr>
          <a:lstStyle/>
          <a:p>
            <a:pPr marL="285750" indent="-285750" algn="just">
              <a:buFont typeface="Arial" panose="020B0604020202020204" pitchFamily="34" charset="0"/>
              <a:buChar char="•"/>
            </a:pPr>
            <a:r>
              <a:rPr lang="en-IN" sz="1500" dirty="0">
                <a:effectLst/>
                <a:latin typeface="Times New Roman" panose="02020603050405020304" pitchFamily="18" charset="0"/>
                <a:ea typeface="SimSun" panose="02010600030101010101" pitchFamily="2" charset="-122"/>
              </a:rPr>
              <a:t>Our problem has 2*N numbers of decision variables where N represents the number of rides.</a:t>
            </a:r>
          </a:p>
          <a:p>
            <a:pPr algn="just"/>
            <a:r>
              <a:rPr lang="en-IN" sz="1500" dirty="0">
                <a:latin typeface="Times New Roman" panose="02020603050405020304" pitchFamily="18" charset="0"/>
                <a:ea typeface="SimSun" panose="02010600030101010101" pitchFamily="2" charset="-122"/>
              </a:rPr>
              <a:t>      In those variables, the first N number of variables represent the ride start-time and last N 	number of variables represent the vehicle allotted to the ride.</a:t>
            </a:r>
          </a:p>
          <a:p>
            <a:pPr algn="just"/>
            <a:endParaRPr lang="en-IN" sz="1500" dirty="0">
              <a:effectLst/>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r>
              <a:rPr lang="en-IN" sz="1500" dirty="0">
                <a:latin typeface="Times New Roman" panose="02020603050405020304" pitchFamily="18" charset="0"/>
                <a:ea typeface="SimSun" panose="02010600030101010101" pitchFamily="2" charset="-122"/>
              </a:rPr>
              <a:t>Start-time has the lower bound of start time given in the data and upper bound of infinite.</a:t>
            </a:r>
          </a:p>
          <a:p>
            <a:pPr algn="just"/>
            <a:r>
              <a:rPr lang="en-IN" sz="1500" dirty="0">
                <a:latin typeface="Times New Roman" panose="02020603050405020304" pitchFamily="18" charset="0"/>
                <a:ea typeface="SimSun" panose="02010600030101010101" pitchFamily="2" charset="-122"/>
              </a:rPr>
              <a:t>      </a:t>
            </a:r>
            <a:r>
              <a:rPr lang="en-IN" sz="1500" dirty="0">
                <a:effectLst/>
                <a:latin typeface="Times New Roman" panose="02020603050405020304" pitchFamily="18" charset="0"/>
                <a:ea typeface="SimSun" panose="02010600030101010101" pitchFamily="2" charset="-122"/>
              </a:rPr>
              <a:t>Vehicle is in the range [1,M] where M represents total number of available vehicles.</a:t>
            </a:r>
          </a:p>
          <a:p>
            <a:pPr algn="just"/>
            <a:endParaRPr lang="en-IN" sz="1500" dirty="0">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r>
              <a:rPr lang="en-IN" sz="1500" dirty="0">
                <a:effectLst/>
                <a:latin typeface="Times New Roman" panose="02020603050405020304" pitchFamily="18" charset="0"/>
                <a:ea typeface="SimSun" panose="02010600030101010101" pitchFamily="2" charset="-122"/>
              </a:rPr>
              <a:t>All our decision variables are Integers.</a:t>
            </a:r>
          </a:p>
          <a:p>
            <a:pPr algn="just"/>
            <a:endParaRPr lang="en-IN" sz="1500" dirty="0"/>
          </a:p>
        </p:txBody>
      </p:sp>
    </p:spTree>
    <p:extLst>
      <p:ext uri="{BB962C8B-B14F-4D97-AF65-F5344CB8AC3E}">
        <p14:creationId xmlns:p14="http://schemas.microsoft.com/office/powerpoint/2010/main" val="4095737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1"/>
          <p:cNvSpPr txBox="1">
            <a:spLocks noGrp="1"/>
          </p:cNvSpPr>
          <p:nvPr>
            <p:ph type="title"/>
          </p:nvPr>
        </p:nvSpPr>
        <p:spPr>
          <a:xfrm>
            <a:off x="283100" y="712150"/>
            <a:ext cx="8620500" cy="101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Constraints </a:t>
            </a:r>
            <a:endParaRPr dirty="0"/>
          </a:p>
        </p:txBody>
      </p:sp>
      <p:sp>
        <p:nvSpPr>
          <p:cNvPr id="244" name="Google Shape;244;p31"/>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6049089" y="1988900"/>
            <a:ext cx="2629500" cy="2244900"/>
          </a:xfrm>
          <a:prstGeom prst="wedgeRectCallout">
            <a:avLst>
              <a:gd name="adj1" fmla="val -20833"/>
              <a:gd name="adj2" fmla="val 6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txBox="1">
            <a:spLocks noGrp="1"/>
          </p:cNvSpPr>
          <p:nvPr>
            <p:ph type="title"/>
          </p:nvPr>
        </p:nvSpPr>
        <p:spPr>
          <a:xfrm>
            <a:off x="6125275" y="2061900"/>
            <a:ext cx="2481600" cy="200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Times New Roman" panose="02020603050405020304" pitchFamily="18" charset="0"/>
                <a:ea typeface="SimSun" panose="02010600030101010101" pitchFamily="2" charset="-122"/>
              </a:rPr>
              <a:t>A ride should be completed  continuously </a:t>
            </a:r>
            <a:endParaRPr sz="1400" b="0" dirty="0">
              <a:solidFill>
                <a:schemeClr val="lt1"/>
              </a:solidFill>
            </a:endParaRPr>
          </a:p>
        </p:txBody>
      </p:sp>
      <p:sp>
        <p:nvSpPr>
          <p:cNvPr id="248" name="Google Shape;248;p31"/>
          <p:cNvSpPr txBox="1">
            <a:spLocks noGrp="1"/>
          </p:cNvSpPr>
          <p:nvPr>
            <p:ph type="title"/>
          </p:nvPr>
        </p:nvSpPr>
        <p:spPr>
          <a:xfrm>
            <a:off x="371775" y="2062771"/>
            <a:ext cx="2481600" cy="2005800"/>
          </a:xfrm>
          <a:prstGeom prst="rect">
            <a:avLst/>
          </a:prstGeom>
        </p:spPr>
        <p:txBody>
          <a:bodyPr spcFirstLastPara="1" wrap="square" lIns="91425" tIns="91425" rIns="91425" bIns="91425" anchor="t" anchorCtr="0">
            <a:noAutofit/>
          </a:bodyPr>
          <a:lstStyle/>
          <a:p>
            <a:pPr marL="457200" lvl="1" fontAlgn="base">
              <a:spcBef>
                <a:spcPts val="600"/>
              </a:spcBef>
              <a:spcAft>
                <a:spcPts val="300"/>
              </a:spcAft>
              <a:buSzPts val="1000"/>
              <a:tabLst>
                <a:tab pos="182880" algn="l"/>
              </a:tabLst>
            </a:pPr>
            <a:r>
              <a:rPr lang="en-US" sz="1800" dirty="0">
                <a:effectLst>
                  <a:outerShdw sx="0" sy="0">
                    <a:srgbClr val="000000"/>
                  </a:outerShdw>
                </a:effectLst>
                <a:latin typeface="Times New Roman" panose="02020603050405020304" pitchFamily="18" charset="0"/>
              </a:rPr>
              <a:t>I</a:t>
            </a:r>
            <a:r>
              <a:rPr lang="en-US" sz="1800" b="1" i="0" u="none" strike="noStrike" dirty="0">
                <a:ln>
                  <a:noFill/>
                </a:ln>
                <a:effectLst>
                  <a:outerShdw sx="0" sy="0">
                    <a:srgbClr val="000000"/>
                  </a:outerShdw>
                </a:effectLst>
                <a:latin typeface="Times New Roman" panose="02020603050405020304" pitchFamily="18" charset="0"/>
              </a:rPr>
              <a:t>f the start time for a ride is taken as S then S : </a:t>
            </a:r>
            <a:br>
              <a:rPr lang="en-US" sz="1800" b="1" i="0" u="none" strike="noStrike" dirty="0">
                <a:ln>
                  <a:noFill/>
                </a:ln>
                <a:effectLst>
                  <a:outerShdw sx="0" sy="0">
                    <a:srgbClr val="000000"/>
                  </a:outerShdw>
                </a:effectLst>
                <a:latin typeface="Times New Roman" panose="02020603050405020304" pitchFamily="18" charset="0"/>
              </a:rPr>
            </a:br>
            <a:r>
              <a:rPr lang="en-US" sz="1800" b="1" i="0" u="none" strike="noStrike" dirty="0" err="1">
                <a:ln>
                  <a:noFill/>
                </a:ln>
                <a:effectLst>
                  <a:outerShdw sx="0" sy="0">
                    <a:srgbClr val="000000"/>
                  </a:outerShdw>
                </a:effectLst>
                <a:latin typeface="Times New Roman" panose="02020603050405020304" pitchFamily="18" charset="0"/>
              </a:rPr>
              <a:t>s</a:t>
            </a:r>
            <a:r>
              <a:rPr lang="en-US" sz="1800" b="1" i="0" u="none" strike="noStrike" baseline="-25000" dirty="0" err="1">
                <a:ln>
                  <a:noFill/>
                </a:ln>
                <a:effectLst>
                  <a:outerShdw sx="0" sy="0">
                    <a:srgbClr val="000000"/>
                  </a:outerShdw>
                </a:effectLst>
                <a:latin typeface="Times New Roman" panose="02020603050405020304" pitchFamily="18" charset="0"/>
              </a:rPr>
              <a:t>i</a:t>
            </a:r>
            <a:r>
              <a:rPr lang="en-US" sz="1800" b="1" i="0" u="none" strike="noStrike" dirty="0">
                <a:ln>
                  <a:noFill/>
                </a:ln>
                <a:effectLst>
                  <a:outerShdw sx="0" sy="0">
                    <a:srgbClr val="000000"/>
                  </a:outerShdw>
                </a:effectLst>
                <a:latin typeface="Times New Roman" panose="02020603050405020304" pitchFamily="18" charset="0"/>
              </a:rPr>
              <a:t> ≤ S ≤ f</a:t>
            </a:r>
            <a:r>
              <a:rPr lang="en-US" sz="1800" b="1" i="0" u="none" strike="noStrike" baseline="-25000" dirty="0">
                <a:ln>
                  <a:noFill/>
                </a:ln>
                <a:effectLst>
                  <a:outerShdw sx="0" sy="0">
                    <a:srgbClr val="000000"/>
                  </a:outerShdw>
                </a:effectLst>
                <a:latin typeface="Times New Roman" panose="02020603050405020304" pitchFamily="18" charset="0"/>
              </a:rPr>
              <a:t>i</a:t>
            </a:r>
            <a:r>
              <a:rPr lang="en-US" sz="1800" b="1" i="0" u="none" strike="noStrike" dirty="0">
                <a:ln>
                  <a:noFill/>
                </a:ln>
                <a:effectLst>
                  <a:outerShdw sx="0" sy="0">
                    <a:srgbClr val="000000"/>
                  </a:outerShdw>
                </a:effectLst>
                <a:latin typeface="Times New Roman" panose="02020603050405020304" pitchFamily="18" charset="0"/>
              </a:rPr>
              <a:t>-min(</a:t>
            </a:r>
            <a:r>
              <a:rPr lang="en-US" sz="1800" b="1" i="1" u="none" strike="noStrike" dirty="0" err="1">
                <a:ln>
                  <a:noFill/>
                </a:ln>
                <a:effectLst>
                  <a:outerShdw sx="0" sy="0">
                    <a:srgbClr val="000000"/>
                  </a:outerShdw>
                </a:effectLst>
                <a:latin typeface="Times New Roman" panose="02020603050405020304" pitchFamily="18" charset="0"/>
              </a:rPr>
              <a:t>dur</a:t>
            </a:r>
            <a:r>
              <a:rPr lang="en-US" sz="1800" b="1" i="1" u="none" strike="noStrike" baseline="-25000" dirty="0" err="1">
                <a:ln>
                  <a:noFill/>
                </a:ln>
                <a:effectLst>
                  <a:outerShdw sx="0" sy="0">
                    <a:srgbClr val="000000"/>
                  </a:outerShdw>
                </a:effectLst>
                <a:latin typeface="Times New Roman" panose="02020603050405020304" pitchFamily="18" charset="0"/>
              </a:rPr>
              <a:t>i,mj</a:t>
            </a:r>
            <a:r>
              <a:rPr lang="en-US" sz="1800" b="1" i="0" u="none" strike="noStrike" dirty="0">
                <a:ln>
                  <a:noFill/>
                </a:ln>
                <a:effectLst>
                  <a:outerShdw sx="0" sy="0">
                    <a:srgbClr val="000000"/>
                  </a:outerShdw>
                </a:effectLst>
                <a:latin typeface="Times New Roman" panose="02020603050405020304" pitchFamily="18" charset="0"/>
              </a:rPr>
              <a:t>) </a:t>
            </a:r>
            <a:endParaRPr lang="en-IN" sz="1800" b="1" i="1" u="none" strike="noStrike" dirty="0">
              <a:ln>
                <a:noFill/>
              </a:ln>
              <a:effectLst>
                <a:outerShdw sx="0" sy="0">
                  <a:srgbClr val="000000"/>
                </a:outerShdw>
              </a:effectLst>
              <a:latin typeface="Times New Roman" panose="02020603050405020304" pitchFamily="18" charset="0"/>
            </a:endParaRPr>
          </a:p>
        </p:txBody>
      </p:sp>
      <p:sp>
        <p:nvSpPr>
          <p:cNvPr id="249" name="Google Shape;249;p31"/>
          <p:cNvSpPr txBox="1">
            <a:spLocks noGrp="1"/>
          </p:cNvSpPr>
          <p:nvPr>
            <p:ph type="title"/>
          </p:nvPr>
        </p:nvSpPr>
        <p:spPr>
          <a:xfrm>
            <a:off x="3286625" y="2061900"/>
            <a:ext cx="2481600" cy="2005800"/>
          </a:xfrm>
          <a:prstGeom prst="rect">
            <a:avLst/>
          </a:prstGeom>
        </p:spPr>
        <p:txBody>
          <a:bodyPr spcFirstLastPara="1" wrap="square" lIns="91425" tIns="91425" rIns="91425" bIns="91425" anchor="t" anchorCtr="0">
            <a:noAutofit/>
          </a:bodyPr>
          <a:lstStyle/>
          <a:p>
            <a:pPr marL="457200" lvl="1" fontAlgn="base">
              <a:spcBef>
                <a:spcPts val="600"/>
              </a:spcBef>
              <a:spcAft>
                <a:spcPts val="300"/>
              </a:spcAft>
              <a:buSzPts val="1000"/>
              <a:tabLst>
                <a:tab pos="182880" algn="l"/>
              </a:tabLst>
            </a:pPr>
            <a:r>
              <a:rPr lang="en-US" sz="1800" dirty="0">
                <a:effectLst>
                  <a:outerShdw sx="0" sy="0">
                    <a:srgbClr val="000000"/>
                  </a:outerShdw>
                </a:effectLst>
                <a:latin typeface="Times New Roman" panose="02020603050405020304" pitchFamily="18" charset="0"/>
              </a:rPr>
              <a:t>T</a:t>
            </a:r>
            <a:r>
              <a:rPr lang="en-US" sz="1800" b="1" i="0" u="none" strike="noStrike" dirty="0">
                <a:ln>
                  <a:noFill/>
                </a:ln>
                <a:effectLst>
                  <a:outerShdw sx="0" sy="0">
                    <a:srgbClr val="000000"/>
                  </a:outerShdw>
                </a:effectLst>
                <a:latin typeface="Times New Roman" panose="02020603050405020304" pitchFamily="18" charset="0"/>
              </a:rPr>
              <a:t>here should not be 2 rides </a:t>
            </a:r>
            <a:r>
              <a:rPr lang="en-US" sz="1800" b="1" i="0" u="none" strike="noStrike" dirty="0" err="1">
                <a:ln>
                  <a:noFill/>
                </a:ln>
                <a:effectLst>
                  <a:outerShdw sx="0" sy="0">
                    <a:srgbClr val="000000"/>
                  </a:outerShdw>
                </a:effectLst>
                <a:latin typeface="Times New Roman" panose="02020603050405020304" pitchFamily="18" charset="0"/>
              </a:rPr>
              <a:t>i,j</a:t>
            </a:r>
            <a:r>
              <a:rPr lang="en-US" sz="1800" b="1" i="0" u="none" strike="noStrike" dirty="0">
                <a:ln>
                  <a:noFill/>
                </a:ln>
                <a:effectLst>
                  <a:outerShdw sx="0" sy="0">
                    <a:srgbClr val="000000"/>
                  </a:outerShdw>
                </a:effectLst>
                <a:latin typeface="Times New Roman" panose="02020603050405020304" pitchFamily="18" charset="0"/>
              </a:rPr>
              <a:t> such that m</a:t>
            </a:r>
            <a:r>
              <a:rPr lang="en-US" sz="1800" b="1" i="0" u="none" strike="noStrike" baseline="-25000" dirty="0">
                <a:ln>
                  <a:noFill/>
                </a:ln>
                <a:effectLst>
                  <a:outerShdw sx="0" sy="0">
                    <a:srgbClr val="000000"/>
                  </a:outerShdw>
                </a:effectLst>
                <a:latin typeface="Times New Roman" panose="02020603050405020304" pitchFamily="18" charset="0"/>
              </a:rPr>
              <a:t>i  </a:t>
            </a:r>
            <a:r>
              <a:rPr lang="en-US" sz="1800" b="1" i="0" u="none" strike="noStrike" dirty="0">
                <a:ln>
                  <a:noFill/>
                </a:ln>
                <a:effectLst>
                  <a:outerShdw sx="0" sy="0">
                    <a:srgbClr val="000000"/>
                  </a:outerShdw>
                </a:effectLst>
                <a:latin typeface="Times New Roman" panose="02020603050405020304" pitchFamily="18" charset="0"/>
              </a:rPr>
              <a:t>= </a:t>
            </a:r>
            <a:r>
              <a:rPr lang="en-US" sz="1800" b="1" i="0" u="none" strike="noStrike" dirty="0" err="1">
                <a:ln>
                  <a:noFill/>
                </a:ln>
                <a:effectLst>
                  <a:outerShdw sx="0" sy="0">
                    <a:srgbClr val="000000"/>
                  </a:outerShdw>
                </a:effectLst>
                <a:latin typeface="Times New Roman" panose="02020603050405020304" pitchFamily="18" charset="0"/>
              </a:rPr>
              <a:t>m</a:t>
            </a:r>
            <a:r>
              <a:rPr lang="en-US" sz="1800" b="1" i="0" u="none" strike="noStrike" baseline="-25000" dirty="0" err="1">
                <a:ln>
                  <a:noFill/>
                </a:ln>
                <a:effectLst>
                  <a:outerShdw sx="0" sy="0">
                    <a:srgbClr val="000000"/>
                  </a:outerShdw>
                </a:effectLst>
                <a:latin typeface="Times New Roman" panose="02020603050405020304" pitchFamily="18" charset="0"/>
              </a:rPr>
              <a:t>j</a:t>
            </a:r>
            <a:r>
              <a:rPr lang="en-US" sz="1800" b="1" i="0" u="none" strike="noStrike" baseline="-25000" dirty="0">
                <a:ln>
                  <a:noFill/>
                </a:ln>
                <a:effectLst>
                  <a:outerShdw sx="0" sy="0">
                    <a:srgbClr val="000000"/>
                  </a:outerShdw>
                </a:effectLst>
                <a:latin typeface="Times New Roman" panose="02020603050405020304" pitchFamily="18" charset="0"/>
              </a:rPr>
              <a:t> </a:t>
            </a:r>
            <a:r>
              <a:rPr lang="en-US" sz="1800" b="1" i="0" u="none" strike="noStrike" dirty="0">
                <a:ln>
                  <a:noFill/>
                </a:ln>
                <a:effectLst>
                  <a:outerShdw sx="0" sy="0">
                    <a:srgbClr val="000000"/>
                  </a:outerShdw>
                </a:effectLst>
                <a:latin typeface="Times New Roman" panose="02020603050405020304" pitchFamily="18" charset="0"/>
              </a:rPr>
              <a:t>and </a:t>
            </a:r>
            <a:br>
              <a:rPr lang="en-US" sz="1800" b="1" i="0" u="none" strike="noStrike" dirty="0">
                <a:ln>
                  <a:noFill/>
                </a:ln>
                <a:effectLst>
                  <a:outerShdw sx="0" sy="0">
                    <a:srgbClr val="000000"/>
                  </a:outerShdw>
                </a:effectLst>
                <a:latin typeface="Times New Roman" panose="02020603050405020304" pitchFamily="18" charset="0"/>
              </a:rPr>
            </a:br>
            <a:r>
              <a:rPr lang="en-US" sz="1800" b="1" i="0" u="none" strike="noStrike" dirty="0">
                <a:ln>
                  <a:noFill/>
                </a:ln>
                <a:effectLst>
                  <a:outerShdw sx="0" sy="0">
                    <a:srgbClr val="000000"/>
                  </a:outerShdw>
                </a:effectLst>
                <a:latin typeface="Times New Roman" panose="02020603050405020304" pitchFamily="18" charset="0"/>
              </a:rPr>
              <a:t>S</a:t>
            </a:r>
            <a:r>
              <a:rPr lang="en-US" sz="1800" b="1" i="0" u="none" strike="noStrike" baseline="-25000" dirty="0">
                <a:ln>
                  <a:noFill/>
                </a:ln>
                <a:effectLst>
                  <a:outerShdw sx="0" sy="0">
                    <a:srgbClr val="000000"/>
                  </a:outerShdw>
                </a:effectLst>
                <a:latin typeface="Times New Roman" panose="02020603050405020304" pitchFamily="18" charset="0"/>
              </a:rPr>
              <a:t>i </a:t>
            </a:r>
            <a:r>
              <a:rPr lang="en-US" sz="1800" b="1" i="0" u="none" strike="noStrike" dirty="0">
                <a:ln>
                  <a:noFill/>
                </a:ln>
                <a:effectLst>
                  <a:outerShdw sx="0" sy="0">
                    <a:srgbClr val="000000"/>
                  </a:outerShdw>
                </a:effectLst>
                <a:latin typeface="Times New Roman" panose="02020603050405020304" pitchFamily="18" charset="0"/>
              </a:rPr>
              <a:t>≤ </a:t>
            </a:r>
            <a:r>
              <a:rPr lang="en-US" sz="1800" b="1" i="0" u="none" strike="noStrike" dirty="0" err="1">
                <a:ln>
                  <a:noFill/>
                </a:ln>
                <a:effectLst>
                  <a:outerShdw sx="0" sy="0">
                    <a:srgbClr val="000000"/>
                  </a:outerShdw>
                </a:effectLst>
                <a:latin typeface="Times New Roman" panose="02020603050405020304" pitchFamily="18" charset="0"/>
              </a:rPr>
              <a:t>S</a:t>
            </a:r>
            <a:r>
              <a:rPr lang="en-US" sz="1800" b="1" i="0" u="none" strike="noStrike" baseline="-25000" dirty="0" err="1">
                <a:ln>
                  <a:noFill/>
                </a:ln>
                <a:effectLst>
                  <a:outerShdw sx="0" sy="0">
                    <a:srgbClr val="000000"/>
                  </a:outerShdw>
                </a:effectLst>
                <a:latin typeface="Times New Roman" panose="02020603050405020304" pitchFamily="18" charset="0"/>
              </a:rPr>
              <a:t>j</a:t>
            </a:r>
            <a:r>
              <a:rPr lang="en-US" sz="1800" b="1" i="0" u="none" strike="noStrike" baseline="-25000" dirty="0">
                <a:ln>
                  <a:noFill/>
                </a:ln>
                <a:effectLst>
                  <a:outerShdw sx="0" sy="0">
                    <a:srgbClr val="000000"/>
                  </a:outerShdw>
                </a:effectLst>
                <a:latin typeface="Times New Roman" panose="02020603050405020304" pitchFamily="18" charset="0"/>
              </a:rPr>
              <a:t> </a:t>
            </a:r>
            <a:r>
              <a:rPr lang="en-US" sz="1800" b="1" i="0" u="none" strike="noStrike" dirty="0">
                <a:ln>
                  <a:noFill/>
                </a:ln>
                <a:effectLst>
                  <a:outerShdw sx="0" sy="0">
                    <a:srgbClr val="000000"/>
                  </a:outerShdw>
                </a:effectLst>
                <a:latin typeface="Times New Roman" panose="02020603050405020304" pitchFamily="18" charset="0"/>
              </a:rPr>
              <a:t>but </a:t>
            </a:r>
            <a:br>
              <a:rPr lang="en-US" sz="1800" b="1" i="0" u="none" strike="noStrike" dirty="0">
                <a:ln>
                  <a:noFill/>
                </a:ln>
                <a:effectLst>
                  <a:outerShdw sx="0" sy="0">
                    <a:srgbClr val="000000"/>
                  </a:outerShdw>
                </a:effectLst>
                <a:latin typeface="Times New Roman" panose="02020603050405020304" pitchFamily="18" charset="0"/>
              </a:rPr>
            </a:br>
            <a:r>
              <a:rPr lang="en-US" sz="1800" b="1" i="0" u="none" strike="noStrike" dirty="0">
                <a:ln>
                  <a:noFill/>
                </a:ln>
                <a:effectLst>
                  <a:outerShdw sx="0" sy="0">
                    <a:srgbClr val="000000"/>
                  </a:outerShdw>
                </a:effectLst>
                <a:latin typeface="Times New Roman" panose="02020603050405020304" pitchFamily="18" charset="0"/>
              </a:rPr>
              <a:t>S</a:t>
            </a:r>
            <a:r>
              <a:rPr lang="en-US" sz="1800" b="1" i="0" u="none" strike="noStrike" baseline="-25000" dirty="0">
                <a:ln>
                  <a:noFill/>
                </a:ln>
                <a:effectLst>
                  <a:outerShdw sx="0" sy="0">
                    <a:srgbClr val="000000"/>
                  </a:outerShdw>
                </a:effectLst>
                <a:latin typeface="Times New Roman" panose="02020603050405020304" pitchFamily="18" charset="0"/>
              </a:rPr>
              <a:t>i</a:t>
            </a:r>
            <a:r>
              <a:rPr lang="en-US" sz="1800" b="1" i="0" u="none" strike="noStrike" dirty="0">
                <a:ln>
                  <a:noFill/>
                </a:ln>
                <a:effectLst>
                  <a:outerShdw sx="0" sy="0">
                    <a:srgbClr val="000000"/>
                  </a:outerShdw>
                </a:effectLst>
                <a:latin typeface="Times New Roman" panose="02020603050405020304" pitchFamily="18" charset="0"/>
              </a:rPr>
              <a:t> + </a:t>
            </a:r>
            <a:r>
              <a:rPr lang="en-US" sz="1800" b="1" i="1" u="none" strike="noStrike" dirty="0" err="1">
                <a:ln>
                  <a:noFill/>
                </a:ln>
                <a:effectLst>
                  <a:outerShdw sx="0" sy="0">
                    <a:srgbClr val="000000"/>
                  </a:outerShdw>
                </a:effectLst>
                <a:latin typeface="Times New Roman" panose="02020603050405020304" pitchFamily="18" charset="0"/>
              </a:rPr>
              <a:t>dur</a:t>
            </a:r>
            <a:r>
              <a:rPr lang="en-US" sz="1800" b="1" i="1" u="none" strike="noStrike" baseline="-25000" dirty="0" err="1">
                <a:ln>
                  <a:noFill/>
                </a:ln>
                <a:effectLst>
                  <a:outerShdw sx="0" sy="0">
                    <a:srgbClr val="000000"/>
                  </a:outerShdw>
                </a:effectLst>
                <a:latin typeface="Times New Roman" panose="02020603050405020304" pitchFamily="18" charset="0"/>
              </a:rPr>
              <a:t>i,mj</a:t>
            </a:r>
            <a:r>
              <a:rPr lang="en-US" sz="1800" b="1" i="1" u="none" strike="noStrike" baseline="-25000" dirty="0">
                <a:ln>
                  <a:noFill/>
                </a:ln>
                <a:effectLst>
                  <a:outerShdw sx="0" sy="0">
                    <a:srgbClr val="000000"/>
                  </a:outerShdw>
                </a:effectLst>
                <a:latin typeface="Times New Roman" panose="02020603050405020304" pitchFamily="18" charset="0"/>
              </a:rPr>
              <a:t> </a:t>
            </a:r>
            <a:r>
              <a:rPr lang="en-US" sz="1800" b="1" i="0" u="none" strike="noStrike" dirty="0">
                <a:ln>
                  <a:noFill/>
                </a:ln>
                <a:effectLst>
                  <a:outerShdw sx="0" sy="0">
                    <a:srgbClr val="000000"/>
                  </a:outerShdw>
                </a:effectLst>
                <a:latin typeface="Times New Roman" panose="02020603050405020304" pitchFamily="18" charset="0"/>
              </a:rPr>
              <a:t>&gt; </a:t>
            </a:r>
            <a:r>
              <a:rPr lang="en-US" sz="1800" b="1" i="0" u="none" strike="noStrike" dirty="0" err="1">
                <a:ln>
                  <a:noFill/>
                </a:ln>
                <a:effectLst>
                  <a:outerShdw sx="0" sy="0">
                    <a:srgbClr val="000000"/>
                  </a:outerShdw>
                </a:effectLst>
                <a:latin typeface="Times New Roman" panose="02020603050405020304" pitchFamily="18" charset="0"/>
              </a:rPr>
              <a:t>S</a:t>
            </a:r>
            <a:r>
              <a:rPr lang="en-US" sz="1800" b="1" i="0" u="none" strike="noStrike" baseline="-25000" dirty="0" err="1">
                <a:ln>
                  <a:noFill/>
                </a:ln>
                <a:effectLst>
                  <a:outerShdw sx="0" sy="0">
                    <a:srgbClr val="000000"/>
                  </a:outerShdw>
                </a:effectLst>
                <a:latin typeface="Times New Roman" panose="02020603050405020304" pitchFamily="18" charset="0"/>
              </a:rPr>
              <a:t>j</a:t>
            </a:r>
            <a:r>
              <a:rPr lang="en-US" sz="1800" b="1" i="0" u="none" strike="noStrike" dirty="0">
                <a:ln>
                  <a:noFill/>
                </a:ln>
                <a:effectLst>
                  <a:outerShdw sx="0" sy="0">
                    <a:srgbClr val="000000"/>
                  </a:outerShdw>
                </a:effectLst>
                <a:latin typeface="Times New Roman" panose="02020603050405020304" pitchFamily="18" charset="0"/>
              </a:rPr>
              <a:t>  </a:t>
            </a:r>
            <a:endParaRPr lang="en-IN" sz="1800" b="1" i="1" u="none" strike="noStrike" dirty="0">
              <a:ln>
                <a:noFill/>
              </a:ln>
              <a:effectLst>
                <a:outerShdw sx="0" sy="0">
                  <a:srgbClr val="000000"/>
                </a:outerShdw>
              </a:effectLst>
              <a:latin typeface="Times New Roman" panose="02020603050405020304" pitchFamily="18" charset="0"/>
            </a:endParaRPr>
          </a:p>
        </p:txBody>
      </p:sp>
      <p:sp>
        <p:nvSpPr>
          <p:cNvPr id="250" name="Google Shape;250;p31"/>
          <p:cNvSpPr txBox="1"/>
          <p:nvPr/>
        </p:nvSpPr>
        <p:spPr>
          <a:xfrm>
            <a:off x="271454" y="4647718"/>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i="1" dirty="0">
              <a:solidFill>
                <a:schemeClr val="accent5"/>
              </a:solidFill>
              <a:latin typeface="Lato"/>
              <a:ea typeface="Lato"/>
              <a:cs typeface="Lato"/>
              <a:sym typeface="Lato"/>
            </a:endParaRPr>
          </a:p>
        </p:txBody>
      </p:sp>
      <p:sp>
        <p:nvSpPr>
          <p:cNvPr id="2" name="TextBox 1">
            <a:extLst>
              <a:ext uri="{FF2B5EF4-FFF2-40B4-BE49-F238E27FC236}">
                <a16:creationId xmlns:a16="http://schemas.microsoft.com/office/drawing/2014/main" id="{C28B6D48-D723-42D2-3C5E-E6DDF43E96AF}"/>
              </a:ext>
            </a:extLst>
          </p:cNvPr>
          <p:cNvSpPr txBox="1"/>
          <p:nvPr/>
        </p:nvSpPr>
        <p:spPr>
          <a:xfrm>
            <a:off x="371775" y="4647718"/>
            <a:ext cx="7968343" cy="492443"/>
          </a:xfrm>
          <a:prstGeom prst="rect">
            <a:avLst/>
          </a:prstGeom>
          <a:noFill/>
        </p:spPr>
        <p:txBody>
          <a:bodyPr wrap="square" rtlCol="0">
            <a:spAutoFit/>
          </a:bodyPr>
          <a:lstStyle/>
          <a:p>
            <a:r>
              <a:rPr lang="en-US" sz="1300" dirty="0">
                <a:solidFill>
                  <a:schemeClr val="bg1"/>
                </a:solidFill>
                <a:effectLst/>
                <a:latin typeface="Times New Roman" panose="02020603050405020304" pitchFamily="18" charset="0"/>
                <a:ea typeface="SimSun" panose="02010600030101010101" pitchFamily="2" charset="-122"/>
              </a:rPr>
              <a:t>We use a metaheuristic technique and apply the fitness function f as objective function to be minimized.</a:t>
            </a:r>
            <a:endParaRPr lang="en-IN" sz="1300" dirty="0">
              <a:solidFill>
                <a:schemeClr val="bg1"/>
              </a:solidFill>
              <a:effectLst/>
              <a:latin typeface="Times New Roman" panose="02020603050405020304" pitchFamily="18" charset="0"/>
              <a:ea typeface="SimSun" panose="02010600030101010101" pitchFamily="2" charset="-122"/>
            </a:endParaRPr>
          </a:p>
          <a:p>
            <a:endParaRPr lang="en-IN" sz="1300" dirty="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535775" y="712150"/>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sz="3600" dirty="0">
                <a:solidFill>
                  <a:schemeClr val="dk1"/>
                </a:solidFill>
              </a:rPr>
              <a:t>Genetic Algorithm </a:t>
            </a:r>
            <a:endParaRPr lang="en-IN" sz="2400" dirty="0"/>
          </a:p>
        </p:txBody>
      </p:sp>
      <p:sp>
        <p:nvSpPr>
          <p:cNvPr id="79" name="Google Shape;79;p14"/>
          <p:cNvSpPr txBox="1">
            <a:spLocks noGrp="1"/>
          </p:cNvSpPr>
          <p:nvPr>
            <p:ph type="title" idx="4294967295"/>
          </p:nvPr>
        </p:nvSpPr>
        <p:spPr>
          <a:xfrm>
            <a:off x="535775" y="1480150"/>
            <a:ext cx="8324690" cy="3067500"/>
          </a:xfrm>
          <a:prstGeom prst="rect">
            <a:avLst/>
          </a:prstGeom>
        </p:spPr>
        <p:txBody>
          <a:bodyPr spcFirstLastPara="1" wrap="square" lIns="91425" tIns="91425" rIns="91425" bIns="91425" anchor="t" anchorCtr="0">
            <a:noAutofit/>
          </a:bodyPr>
          <a:lstStyle/>
          <a:p>
            <a:br>
              <a:rPr lang="en-IN" sz="1800" dirty="0">
                <a:effectLst/>
                <a:latin typeface="Times New Roman" panose="02020603050405020304" pitchFamily="18" charset="0"/>
                <a:ea typeface="SimSun" panose="02010600030101010101" pitchFamily="2" charset="-122"/>
              </a:rPr>
            </a:br>
            <a:endParaRPr lang="en-IN" sz="1800" dirty="0">
              <a:effectLst/>
              <a:latin typeface="Times New Roman" panose="02020603050405020304" pitchFamily="18" charset="0"/>
              <a:ea typeface="SimSun" panose="02010600030101010101" pitchFamily="2" charset="-122"/>
            </a:endParaRPr>
          </a:p>
        </p:txBody>
      </p:sp>
      <p:sp>
        <p:nvSpPr>
          <p:cNvPr id="3" name="TextBox 2">
            <a:extLst>
              <a:ext uri="{FF2B5EF4-FFF2-40B4-BE49-F238E27FC236}">
                <a16:creationId xmlns:a16="http://schemas.microsoft.com/office/drawing/2014/main" id="{C044E598-A75D-8A9B-0576-957786F04A43}"/>
              </a:ext>
            </a:extLst>
          </p:cNvPr>
          <p:cNvSpPr txBox="1"/>
          <p:nvPr/>
        </p:nvSpPr>
        <p:spPr>
          <a:xfrm>
            <a:off x="516511" y="1660839"/>
            <a:ext cx="8091714" cy="2862322"/>
          </a:xfrm>
          <a:prstGeom prst="rect">
            <a:avLst/>
          </a:prstGeom>
          <a:noFill/>
        </p:spPr>
        <p:txBody>
          <a:bodyPr wrap="square" rtlCol="0">
            <a:spAutoFit/>
          </a:bodyPr>
          <a:lstStyle/>
          <a:p>
            <a:r>
              <a:rPr lang="en-US" sz="1800" dirty="0">
                <a:effectLst/>
                <a:latin typeface="Times New Roman" panose="02020603050405020304" pitchFamily="18" charset="0"/>
                <a:ea typeface="SimSun" panose="02010600030101010101" pitchFamily="2" charset="-122"/>
              </a:rPr>
              <a:t>Genetic algorithm is a type of metaheuristic technique which is widely used for optimization problems. From a set of randomly generated population pool, new  solutions are generated through selection of good solutions from parent set and they are crossed over and mutated. </a:t>
            </a:r>
          </a:p>
          <a:p>
            <a:endParaRPr lang="en-US" sz="1800" dirty="0">
              <a:effectLst/>
              <a:latin typeface="Times New Roman" panose="02020603050405020304" pitchFamily="18" charset="0"/>
              <a:ea typeface="SimSun" panose="02010600030101010101" pitchFamily="2" charset="-122"/>
            </a:endParaRPr>
          </a:p>
          <a:p>
            <a:r>
              <a:rPr lang="en-US" sz="1800" dirty="0">
                <a:effectLst/>
                <a:latin typeface="Times New Roman" panose="02020603050405020304" pitchFamily="18" charset="0"/>
                <a:ea typeface="SimSun" panose="02010600030101010101" pitchFamily="2" charset="-122"/>
              </a:rPr>
              <a:t>The best solution are chosen from These newly generated solutions. In this way via multiple iterations the genetic algorithm tends to an optimal solution.</a:t>
            </a:r>
            <a:endParaRPr lang="en-IN" sz="1800" dirty="0">
              <a:latin typeface="Times New Roman" panose="02020603050405020304" pitchFamily="18" charset="0"/>
              <a:ea typeface="SimSun" panose="02010600030101010101" pitchFamily="2" charset="-122"/>
            </a:endParaRPr>
          </a:p>
          <a:p>
            <a:endParaRPr lang="en-IN" sz="1800" dirty="0">
              <a:effectLst/>
              <a:latin typeface="Times New Roman" panose="02020603050405020304" pitchFamily="18" charset="0"/>
              <a:ea typeface="SimSun" panose="02010600030101010101" pitchFamily="2" charset="-122"/>
            </a:endParaRPr>
          </a:p>
          <a:p>
            <a:r>
              <a:rPr lang="en-US" sz="1800" dirty="0">
                <a:effectLst/>
                <a:latin typeface="Times New Roman" panose="02020603050405020304" pitchFamily="18" charset="0"/>
                <a:ea typeface="SimSun" panose="02010600030101010101" pitchFamily="2" charset="-122"/>
              </a:rPr>
              <a:t>For solving our optimization problem we used the inbuilt GA function available in MATLAB with our custom generation and iteration values.    </a:t>
            </a:r>
            <a:endParaRPr lang="en-IN" sz="1800" dirty="0">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99037912"/>
      </p:ext>
    </p:extLst>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TotalTime>
  <Words>1327</Words>
  <Application>Microsoft Office PowerPoint</Application>
  <PresentationFormat>On-screen Show (16:9)</PresentationFormat>
  <Paragraphs>255</Paragraphs>
  <Slides>20</Slides>
  <Notes>20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Raleway</vt:lpstr>
      <vt:lpstr>Lato</vt:lpstr>
      <vt:lpstr>Oxygen</vt:lpstr>
      <vt:lpstr>Times New Roman</vt:lpstr>
      <vt:lpstr>Swiss</vt:lpstr>
      <vt:lpstr>PowerPoint Presentation</vt:lpstr>
      <vt:lpstr>Introduction</vt:lpstr>
      <vt:lpstr>What to solve! Our own. Given a list of pre-booked rides in a simulated city and fleet of self-driving vehicles, optimally assign all the pre-booked rides to vehicles.   </vt:lpstr>
      <vt:lpstr>PowerPoint Presentation</vt:lpstr>
      <vt:lpstr>PowerPoint Presentation</vt:lpstr>
      <vt:lpstr>Equations</vt:lpstr>
      <vt:lpstr>Decision variables</vt:lpstr>
      <vt:lpstr>Constraints </vt:lpstr>
      <vt:lpstr>Genetic Algorithm </vt:lpstr>
      <vt:lpstr>Algorithm flow</vt:lpstr>
      <vt:lpstr>Flow chart</vt:lpstr>
      <vt:lpstr>Example</vt:lpstr>
      <vt:lpstr>Plots</vt:lpstr>
      <vt:lpstr>Plots</vt:lpstr>
      <vt:lpstr> </vt:lpstr>
      <vt:lpstr>Plots</vt:lpstr>
      <vt:lpstr>Plots</vt:lpstr>
      <vt:lpstr> Optimization of the scheduling problem using metaheuristic technique like GA provides us a rich experience for the constrained combinatorial optimization problems. We successfully assigned available vehicles to N rides and generated maximum profit in the problem. Although GA takes plenty of time to provide a good result, it provides a flexible framework for evolutionary computation and it can handle varieties of objective function and constraint. </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 Pre-booking Optimization</dc:title>
  <dc:creator>M J</dc:creator>
  <cp:lastModifiedBy>RISHANT PAL</cp:lastModifiedBy>
  <cp:revision>6</cp:revision>
  <dcterms:modified xsi:type="dcterms:W3CDTF">2022-12-02T05:08:23Z</dcterms:modified>
</cp:coreProperties>
</file>